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4.xml" ContentType="application/vnd.openxmlformats-officedocument.drawingml.diagram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8" r:id="rId1"/>
  </p:sldMasterIdLst>
  <p:notesMasterIdLst>
    <p:notesMasterId r:id="rId42"/>
  </p:notesMasterIdLst>
  <p:handoutMasterIdLst>
    <p:handoutMasterId r:id="rId43"/>
  </p:handoutMasterIdLst>
  <p:sldIdLst>
    <p:sldId id="256" r:id="rId2"/>
    <p:sldId id="301" r:id="rId3"/>
    <p:sldId id="295" r:id="rId4"/>
    <p:sldId id="300" r:id="rId5"/>
    <p:sldId id="304" r:id="rId6"/>
    <p:sldId id="292" r:id="rId7"/>
    <p:sldId id="293" r:id="rId8"/>
    <p:sldId id="290" r:id="rId9"/>
    <p:sldId id="316" r:id="rId10"/>
    <p:sldId id="302" r:id="rId11"/>
    <p:sldId id="262" r:id="rId12"/>
    <p:sldId id="283" r:id="rId13"/>
    <p:sldId id="289" r:id="rId14"/>
    <p:sldId id="282" r:id="rId15"/>
    <p:sldId id="264" r:id="rId16"/>
    <p:sldId id="322" r:id="rId17"/>
    <p:sldId id="307" r:id="rId18"/>
    <p:sldId id="308" r:id="rId19"/>
    <p:sldId id="323" r:id="rId20"/>
    <p:sldId id="318" r:id="rId21"/>
    <p:sldId id="324" r:id="rId22"/>
    <p:sldId id="325" r:id="rId23"/>
    <p:sldId id="326" r:id="rId24"/>
    <p:sldId id="319" r:id="rId25"/>
    <p:sldId id="311" r:id="rId26"/>
    <p:sldId id="306" r:id="rId27"/>
    <p:sldId id="312" r:id="rId28"/>
    <p:sldId id="313" r:id="rId29"/>
    <p:sldId id="314" r:id="rId30"/>
    <p:sldId id="320" r:id="rId31"/>
    <p:sldId id="330" r:id="rId32"/>
    <p:sldId id="315" r:id="rId33"/>
    <p:sldId id="327" r:id="rId34"/>
    <p:sldId id="328" r:id="rId35"/>
    <p:sldId id="329" r:id="rId36"/>
    <p:sldId id="257" r:id="rId37"/>
    <p:sldId id="271" r:id="rId38"/>
    <p:sldId id="265" r:id="rId39"/>
    <p:sldId id="309" r:id="rId40"/>
    <p:sldId id="303" r:id="rId41"/>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262673"/>
    <a:srgbClr val="AE1517"/>
    <a:srgbClr val="7DD330"/>
    <a:srgbClr val="0C7CD2"/>
    <a:srgbClr val="1F7EE7"/>
    <a:srgbClr val="CC0000"/>
    <a:srgbClr val="486DA2"/>
    <a:srgbClr val="4F77B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56" autoAdjust="0"/>
    <p:restoredTop sz="76817" autoAdjust="0"/>
  </p:normalViewPr>
  <p:slideViewPr>
    <p:cSldViewPr>
      <p:cViewPr>
        <p:scale>
          <a:sx n="69" d="100"/>
          <a:sy n="69" d="100"/>
        </p:scale>
        <p:origin x="-870" y="-5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20"/>
    </p:cViewPr>
  </p:sorterViewPr>
  <p:notesViewPr>
    <p:cSldViewPr>
      <p:cViewPr varScale="1">
        <p:scale>
          <a:sx n="56" d="100"/>
          <a:sy n="56" d="100"/>
        </p:scale>
        <p:origin x="-2838"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A6EB3E-3FC3-4158-BC54-3BB255F63B66}" type="doc">
      <dgm:prSet loTypeId="urn:microsoft.com/office/officeart/2005/8/layout/gear1" loCatId="process" qsTypeId="urn:microsoft.com/office/officeart/2005/8/quickstyle/simple1" qsCatId="simple" csTypeId="urn:microsoft.com/office/officeart/2005/8/colors/colorful3" csCatId="colorful" phldr="1"/>
      <dgm:spPr/>
    </dgm:pt>
    <dgm:pt modelId="{02144C22-6748-4879-9808-2ABE53AD0D6D}" type="pres">
      <dgm:prSet presAssocID="{74A6EB3E-3FC3-4158-BC54-3BB255F63B66}" presName="composite" presStyleCnt="0">
        <dgm:presLayoutVars>
          <dgm:chMax val="3"/>
          <dgm:animLvl val="lvl"/>
          <dgm:resizeHandles val="exact"/>
        </dgm:presLayoutVars>
      </dgm:prSet>
      <dgm:spPr/>
    </dgm:pt>
  </dgm:ptLst>
  <dgm:cxnLst>
    <dgm:cxn modelId="{7CCDB2BF-286B-4715-BDCD-397AD3F57F6C}" type="presOf" srcId="{74A6EB3E-3FC3-4158-BC54-3BB255F63B66}" destId="{02144C22-6748-4879-9808-2ABE53AD0D6D}" srcOrd="0" destOrd="0" presId="urn:microsoft.com/office/officeart/2005/8/layout/gear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7374E4-DA5E-40CD-A915-C14A187866E2}" type="doc">
      <dgm:prSet loTypeId="urn:microsoft.com/office/officeart/2005/8/layout/funnel1" loCatId="process" qsTypeId="urn:microsoft.com/office/officeart/2005/8/quickstyle/simple1" qsCatId="simple" csTypeId="urn:microsoft.com/office/officeart/2005/8/colors/colorful2" csCatId="colorful" phldr="1"/>
      <dgm:spPr/>
      <dgm:t>
        <a:bodyPr/>
        <a:lstStyle/>
        <a:p>
          <a:endParaRPr lang="en-US"/>
        </a:p>
      </dgm:t>
    </dgm:pt>
    <dgm:pt modelId="{0632ADA8-7941-4F2D-B6AD-56BC3201508D}">
      <dgm:prSet phldrT="[Text]"/>
      <dgm:spPr>
        <a:solidFill>
          <a:schemeClr val="accent2"/>
        </a:solidFill>
      </dgm:spPr>
      <dgm:t>
        <a:bodyPr/>
        <a:lstStyle/>
        <a:p>
          <a:pPr algn="ctr"/>
          <a:r>
            <a:rPr lang="en-US" b="1" dirty="0"/>
            <a:t>School Visits</a:t>
          </a:r>
        </a:p>
      </dgm:t>
    </dgm:pt>
    <dgm:pt modelId="{24EB8394-6E21-4877-83AE-127B4ADEBC45}" type="parTrans" cxnId="{3C0681C8-37C3-4CDE-8E6F-0CE6312A01C3}">
      <dgm:prSet/>
      <dgm:spPr/>
      <dgm:t>
        <a:bodyPr/>
        <a:lstStyle/>
        <a:p>
          <a:pPr algn="ctr"/>
          <a:endParaRPr lang="en-US"/>
        </a:p>
      </dgm:t>
    </dgm:pt>
    <dgm:pt modelId="{A3314EC6-CE18-4574-A337-0AF623F8D846}" type="sibTrans" cxnId="{3C0681C8-37C3-4CDE-8E6F-0CE6312A01C3}">
      <dgm:prSet/>
      <dgm:spPr/>
      <dgm:t>
        <a:bodyPr/>
        <a:lstStyle/>
        <a:p>
          <a:pPr algn="ctr"/>
          <a:endParaRPr lang="en-US"/>
        </a:p>
      </dgm:t>
    </dgm:pt>
    <dgm:pt modelId="{06A02B0F-A547-46AB-AF8B-8279C7358655}">
      <dgm:prSet phldrT="[Text]"/>
      <dgm:spPr/>
      <dgm:t>
        <a:bodyPr/>
        <a:lstStyle/>
        <a:p>
          <a:pPr algn="ctr"/>
          <a:r>
            <a:rPr lang="en-US" b="1" dirty="0"/>
            <a:t>Surveys, Documents, Research</a:t>
          </a:r>
        </a:p>
      </dgm:t>
    </dgm:pt>
    <dgm:pt modelId="{81A55840-3B3A-4E94-AC07-1511D3E04295}" type="parTrans" cxnId="{149DBE00-B114-47EE-9979-2B034F914A62}">
      <dgm:prSet/>
      <dgm:spPr/>
      <dgm:t>
        <a:bodyPr/>
        <a:lstStyle/>
        <a:p>
          <a:pPr algn="ctr"/>
          <a:endParaRPr lang="en-US"/>
        </a:p>
      </dgm:t>
    </dgm:pt>
    <dgm:pt modelId="{DCDFB25B-B3C8-46CF-A792-C7E3695D78EB}" type="sibTrans" cxnId="{149DBE00-B114-47EE-9979-2B034F914A62}">
      <dgm:prSet/>
      <dgm:spPr/>
      <dgm:t>
        <a:bodyPr/>
        <a:lstStyle/>
        <a:p>
          <a:pPr algn="ctr"/>
          <a:endParaRPr lang="en-US"/>
        </a:p>
      </dgm:t>
    </dgm:pt>
    <dgm:pt modelId="{2981B6A7-50C3-4B51-9E50-4B2C0D86AA8A}">
      <dgm:prSet phldrT="[Text]"/>
      <dgm:spPr/>
      <dgm:t>
        <a:bodyPr/>
        <a:lstStyle/>
        <a:p>
          <a:pPr algn="ctr"/>
          <a:r>
            <a:rPr lang="en-US"/>
            <a:t>Leadership Teams: Board, COLT, SAT, ADCOS</a:t>
          </a:r>
        </a:p>
      </dgm:t>
    </dgm:pt>
    <dgm:pt modelId="{1DDD7B5C-E0B3-4C48-B84D-873BCFF78D9F}" type="parTrans" cxnId="{7160C2A2-69C7-442E-B41A-BE7810A56EAD}">
      <dgm:prSet/>
      <dgm:spPr/>
      <dgm:t>
        <a:bodyPr/>
        <a:lstStyle/>
        <a:p>
          <a:pPr algn="ctr"/>
          <a:endParaRPr lang="en-US"/>
        </a:p>
      </dgm:t>
    </dgm:pt>
    <dgm:pt modelId="{1CBBD9CD-D4DB-4354-8CDE-70F9276247FF}" type="sibTrans" cxnId="{7160C2A2-69C7-442E-B41A-BE7810A56EAD}">
      <dgm:prSet/>
      <dgm:spPr/>
      <dgm:t>
        <a:bodyPr/>
        <a:lstStyle/>
        <a:p>
          <a:pPr algn="ctr"/>
          <a:endParaRPr lang="en-US"/>
        </a:p>
      </dgm:t>
    </dgm:pt>
    <dgm:pt modelId="{C28D5D36-59CD-4896-B915-A35D9A21504F}">
      <dgm:prSet phldrT="[Text]" custT="1"/>
      <dgm:spPr/>
      <dgm:t>
        <a:bodyPr/>
        <a:lstStyle/>
        <a:p>
          <a:pPr algn="ctr"/>
          <a:r>
            <a:rPr lang="en-US" sz="1000" b="1" dirty="0">
              <a:solidFill>
                <a:schemeClr val="accent2">
                  <a:lumMod val="75000"/>
                </a:schemeClr>
              </a:solidFill>
            </a:rPr>
            <a:t>Data Gathering and </a:t>
          </a:r>
        </a:p>
        <a:p>
          <a:pPr algn="ctr"/>
          <a:r>
            <a:rPr lang="en-US" sz="1000" b="1" dirty="0">
              <a:solidFill>
                <a:schemeClr val="accent2">
                  <a:lumMod val="75000"/>
                </a:schemeClr>
              </a:solidFill>
            </a:rPr>
            <a:t>Building </a:t>
          </a:r>
          <a:r>
            <a:rPr lang="en-US" sz="1000" b="1" dirty="0" smtClean="0">
              <a:solidFill>
                <a:schemeClr val="accent2">
                  <a:lumMod val="75000"/>
                </a:schemeClr>
              </a:solidFill>
            </a:rPr>
            <a:t>Capacity</a:t>
          </a:r>
          <a:endParaRPr lang="en-US" sz="1000" b="1" dirty="0">
            <a:solidFill>
              <a:schemeClr val="accent2">
                <a:lumMod val="75000"/>
              </a:schemeClr>
            </a:solidFill>
          </a:endParaRPr>
        </a:p>
      </dgm:t>
    </dgm:pt>
    <dgm:pt modelId="{09B86020-9D1B-4DEB-BA01-1B21373C35CE}" type="parTrans" cxnId="{6BF540AF-E4C9-49CA-92C0-D68AF8EF4C4D}">
      <dgm:prSet/>
      <dgm:spPr/>
      <dgm:t>
        <a:bodyPr/>
        <a:lstStyle/>
        <a:p>
          <a:pPr algn="ctr"/>
          <a:endParaRPr lang="en-US"/>
        </a:p>
      </dgm:t>
    </dgm:pt>
    <dgm:pt modelId="{38AB5E41-43FD-4AF3-A44D-5FCEEB4C0532}" type="sibTrans" cxnId="{6BF540AF-E4C9-49CA-92C0-D68AF8EF4C4D}">
      <dgm:prSet/>
      <dgm:spPr/>
      <dgm:t>
        <a:bodyPr/>
        <a:lstStyle/>
        <a:p>
          <a:pPr algn="ctr"/>
          <a:endParaRPr lang="en-US"/>
        </a:p>
      </dgm:t>
    </dgm:pt>
    <dgm:pt modelId="{61FF2053-F623-4422-B849-36447C817F48}">
      <dgm:prSet/>
      <dgm:spPr/>
      <dgm:t>
        <a:bodyPr/>
        <a:lstStyle/>
        <a:p>
          <a:endParaRPr lang="en-US"/>
        </a:p>
      </dgm:t>
    </dgm:pt>
    <dgm:pt modelId="{DF33A98C-1373-4BAF-91E3-B91826016DF2}" type="parTrans" cxnId="{D11B831B-03BB-4D19-86C8-6E53AB117B5D}">
      <dgm:prSet/>
      <dgm:spPr/>
      <dgm:t>
        <a:bodyPr/>
        <a:lstStyle/>
        <a:p>
          <a:endParaRPr lang="en-US"/>
        </a:p>
      </dgm:t>
    </dgm:pt>
    <dgm:pt modelId="{3568A968-A3B7-474F-A2FA-888B283194B0}" type="sibTrans" cxnId="{D11B831B-03BB-4D19-86C8-6E53AB117B5D}">
      <dgm:prSet/>
      <dgm:spPr/>
      <dgm:t>
        <a:bodyPr/>
        <a:lstStyle/>
        <a:p>
          <a:endParaRPr lang="en-US"/>
        </a:p>
      </dgm:t>
    </dgm:pt>
    <dgm:pt modelId="{6D52EF15-A878-4605-A35E-D7AFDFDBC04C}" type="pres">
      <dgm:prSet presAssocID="{4F7374E4-DA5E-40CD-A915-C14A187866E2}" presName="Name0" presStyleCnt="0">
        <dgm:presLayoutVars>
          <dgm:chMax val="4"/>
          <dgm:resizeHandles val="exact"/>
        </dgm:presLayoutVars>
      </dgm:prSet>
      <dgm:spPr/>
      <dgm:t>
        <a:bodyPr/>
        <a:lstStyle/>
        <a:p>
          <a:endParaRPr lang="en-US"/>
        </a:p>
      </dgm:t>
    </dgm:pt>
    <dgm:pt modelId="{AE05B3FB-DB70-4A32-8B99-CBAA5D110152}" type="pres">
      <dgm:prSet presAssocID="{4F7374E4-DA5E-40CD-A915-C14A187866E2}" presName="ellipse" presStyleLbl="trBgShp" presStyleIdx="0" presStyleCnt="1"/>
      <dgm:spPr/>
    </dgm:pt>
    <dgm:pt modelId="{87F541D0-B4D1-4B46-A347-3EF07F69E7D9}" type="pres">
      <dgm:prSet presAssocID="{4F7374E4-DA5E-40CD-A915-C14A187866E2}" presName="arrow1" presStyleLbl="fgShp" presStyleIdx="0" presStyleCnt="1"/>
      <dgm:spPr/>
      <dgm:t>
        <a:bodyPr/>
        <a:lstStyle/>
        <a:p>
          <a:endParaRPr lang="en-US"/>
        </a:p>
      </dgm:t>
    </dgm:pt>
    <dgm:pt modelId="{F084FDB3-541C-4C6B-B9A3-5638DF506586}" type="pres">
      <dgm:prSet presAssocID="{4F7374E4-DA5E-40CD-A915-C14A187866E2}" presName="rectangle" presStyleLbl="revTx" presStyleIdx="0" presStyleCnt="1" custScaleX="149495" custScaleY="93636">
        <dgm:presLayoutVars>
          <dgm:bulletEnabled val="1"/>
        </dgm:presLayoutVars>
      </dgm:prSet>
      <dgm:spPr/>
      <dgm:t>
        <a:bodyPr/>
        <a:lstStyle/>
        <a:p>
          <a:endParaRPr lang="en-US"/>
        </a:p>
      </dgm:t>
    </dgm:pt>
    <dgm:pt modelId="{3BDB43B8-29C0-42D0-80B3-229221820C07}" type="pres">
      <dgm:prSet presAssocID="{06A02B0F-A547-46AB-AF8B-8279C7358655}" presName="item1" presStyleLbl="node1" presStyleIdx="0" presStyleCnt="3">
        <dgm:presLayoutVars>
          <dgm:bulletEnabled val="1"/>
        </dgm:presLayoutVars>
      </dgm:prSet>
      <dgm:spPr/>
      <dgm:t>
        <a:bodyPr/>
        <a:lstStyle/>
        <a:p>
          <a:endParaRPr lang="en-US"/>
        </a:p>
      </dgm:t>
    </dgm:pt>
    <dgm:pt modelId="{DFF628FF-167F-4461-9499-5E1A936B1393}" type="pres">
      <dgm:prSet presAssocID="{2981B6A7-50C3-4B51-9E50-4B2C0D86AA8A}" presName="item2" presStyleLbl="node1" presStyleIdx="1" presStyleCnt="3">
        <dgm:presLayoutVars>
          <dgm:bulletEnabled val="1"/>
        </dgm:presLayoutVars>
      </dgm:prSet>
      <dgm:spPr/>
      <dgm:t>
        <a:bodyPr/>
        <a:lstStyle/>
        <a:p>
          <a:endParaRPr lang="en-US"/>
        </a:p>
      </dgm:t>
    </dgm:pt>
    <dgm:pt modelId="{D17615B7-5960-4A30-83F7-E464072DA5C8}" type="pres">
      <dgm:prSet presAssocID="{C28D5D36-59CD-4896-B915-A35D9A21504F}" presName="item3" presStyleLbl="node1" presStyleIdx="2" presStyleCnt="3">
        <dgm:presLayoutVars>
          <dgm:bulletEnabled val="1"/>
        </dgm:presLayoutVars>
      </dgm:prSet>
      <dgm:spPr/>
      <dgm:t>
        <a:bodyPr/>
        <a:lstStyle/>
        <a:p>
          <a:endParaRPr lang="en-US"/>
        </a:p>
      </dgm:t>
    </dgm:pt>
    <dgm:pt modelId="{104A0BA6-BE39-47D7-BA4F-6CE48DE51EA0}" type="pres">
      <dgm:prSet presAssocID="{4F7374E4-DA5E-40CD-A915-C14A187866E2}" presName="funnel" presStyleLbl="trAlignAcc1" presStyleIdx="0" presStyleCnt="1" custLinFactNeighborX="-1110" custLinFactNeighborY="-893"/>
      <dgm:spPr/>
    </dgm:pt>
  </dgm:ptLst>
  <dgm:cxnLst>
    <dgm:cxn modelId="{818D3875-C90A-412F-A4C9-912A64E0B8D6}" type="presOf" srcId="{06A02B0F-A547-46AB-AF8B-8279C7358655}" destId="{DFF628FF-167F-4461-9499-5E1A936B1393}" srcOrd="0" destOrd="0" presId="urn:microsoft.com/office/officeart/2005/8/layout/funnel1"/>
    <dgm:cxn modelId="{DE6797C3-4AB3-4567-916F-20EBDB09BBA3}" type="presOf" srcId="{0632ADA8-7941-4F2D-B6AD-56BC3201508D}" destId="{D17615B7-5960-4A30-83F7-E464072DA5C8}" srcOrd="0" destOrd="0" presId="urn:microsoft.com/office/officeart/2005/8/layout/funnel1"/>
    <dgm:cxn modelId="{D11B831B-03BB-4D19-86C8-6E53AB117B5D}" srcId="{4F7374E4-DA5E-40CD-A915-C14A187866E2}" destId="{61FF2053-F623-4422-B849-36447C817F48}" srcOrd="4" destOrd="0" parTransId="{DF33A98C-1373-4BAF-91E3-B91826016DF2}" sibTransId="{3568A968-A3B7-474F-A2FA-888B283194B0}"/>
    <dgm:cxn modelId="{3C0681C8-37C3-4CDE-8E6F-0CE6312A01C3}" srcId="{4F7374E4-DA5E-40CD-A915-C14A187866E2}" destId="{0632ADA8-7941-4F2D-B6AD-56BC3201508D}" srcOrd="0" destOrd="0" parTransId="{24EB8394-6E21-4877-83AE-127B4ADEBC45}" sibTransId="{A3314EC6-CE18-4574-A337-0AF623F8D846}"/>
    <dgm:cxn modelId="{D521E708-F262-40D6-8DA0-AA14BE3CCD5F}" type="presOf" srcId="{2981B6A7-50C3-4B51-9E50-4B2C0D86AA8A}" destId="{3BDB43B8-29C0-42D0-80B3-229221820C07}" srcOrd="0" destOrd="0" presId="urn:microsoft.com/office/officeart/2005/8/layout/funnel1"/>
    <dgm:cxn modelId="{6BF540AF-E4C9-49CA-92C0-D68AF8EF4C4D}" srcId="{4F7374E4-DA5E-40CD-A915-C14A187866E2}" destId="{C28D5D36-59CD-4896-B915-A35D9A21504F}" srcOrd="3" destOrd="0" parTransId="{09B86020-9D1B-4DEB-BA01-1B21373C35CE}" sibTransId="{38AB5E41-43FD-4AF3-A44D-5FCEEB4C0532}"/>
    <dgm:cxn modelId="{5CB1A73A-3A7F-45CB-89B3-D792A5BBC92E}" type="presOf" srcId="{C28D5D36-59CD-4896-B915-A35D9A21504F}" destId="{F084FDB3-541C-4C6B-B9A3-5638DF506586}" srcOrd="0" destOrd="0" presId="urn:microsoft.com/office/officeart/2005/8/layout/funnel1"/>
    <dgm:cxn modelId="{7160C2A2-69C7-442E-B41A-BE7810A56EAD}" srcId="{4F7374E4-DA5E-40CD-A915-C14A187866E2}" destId="{2981B6A7-50C3-4B51-9E50-4B2C0D86AA8A}" srcOrd="2" destOrd="0" parTransId="{1DDD7B5C-E0B3-4C48-B84D-873BCFF78D9F}" sibTransId="{1CBBD9CD-D4DB-4354-8CDE-70F9276247FF}"/>
    <dgm:cxn modelId="{149DBE00-B114-47EE-9979-2B034F914A62}" srcId="{4F7374E4-DA5E-40CD-A915-C14A187866E2}" destId="{06A02B0F-A547-46AB-AF8B-8279C7358655}" srcOrd="1" destOrd="0" parTransId="{81A55840-3B3A-4E94-AC07-1511D3E04295}" sibTransId="{DCDFB25B-B3C8-46CF-A792-C7E3695D78EB}"/>
    <dgm:cxn modelId="{79F44018-5358-437C-B528-50A47D91B6E9}" type="presOf" srcId="{4F7374E4-DA5E-40CD-A915-C14A187866E2}" destId="{6D52EF15-A878-4605-A35E-D7AFDFDBC04C}" srcOrd="0" destOrd="0" presId="urn:microsoft.com/office/officeart/2005/8/layout/funnel1"/>
    <dgm:cxn modelId="{AEC73B6B-7F8D-4D16-B78C-772D6F6ADFB0}" type="presParOf" srcId="{6D52EF15-A878-4605-A35E-D7AFDFDBC04C}" destId="{AE05B3FB-DB70-4A32-8B99-CBAA5D110152}" srcOrd="0" destOrd="0" presId="urn:microsoft.com/office/officeart/2005/8/layout/funnel1"/>
    <dgm:cxn modelId="{B68F2284-A096-45AD-9EA2-1A94A6CABA4B}" type="presParOf" srcId="{6D52EF15-A878-4605-A35E-D7AFDFDBC04C}" destId="{87F541D0-B4D1-4B46-A347-3EF07F69E7D9}" srcOrd="1" destOrd="0" presId="urn:microsoft.com/office/officeart/2005/8/layout/funnel1"/>
    <dgm:cxn modelId="{A131BCA9-D8A5-42D5-A877-2065F3F5E454}" type="presParOf" srcId="{6D52EF15-A878-4605-A35E-D7AFDFDBC04C}" destId="{F084FDB3-541C-4C6B-B9A3-5638DF506586}" srcOrd="2" destOrd="0" presId="urn:microsoft.com/office/officeart/2005/8/layout/funnel1"/>
    <dgm:cxn modelId="{E2C33930-9A03-49D3-8502-6471DADF5C6B}" type="presParOf" srcId="{6D52EF15-A878-4605-A35E-D7AFDFDBC04C}" destId="{3BDB43B8-29C0-42D0-80B3-229221820C07}" srcOrd="3" destOrd="0" presId="urn:microsoft.com/office/officeart/2005/8/layout/funnel1"/>
    <dgm:cxn modelId="{3B4D53DF-EB6B-474E-9AB2-A3619F09CD54}" type="presParOf" srcId="{6D52EF15-A878-4605-A35E-D7AFDFDBC04C}" destId="{DFF628FF-167F-4461-9499-5E1A936B1393}" srcOrd="4" destOrd="0" presId="urn:microsoft.com/office/officeart/2005/8/layout/funnel1"/>
    <dgm:cxn modelId="{2CBAF5C0-9924-42E3-9DDD-7836C79F4937}" type="presParOf" srcId="{6D52EF15-A878-4605-A35E-D7AFDFDBC04C}" destId="{D17615B7-5960-4A30-83F7-E464072DA5C8}" srcOrd="5" destOrd="0" presId="urn:microsoft.com/office/officeart/2005/8/layout/funnel1"/>
    <dgm:cxn modelId="{7C571B07-3768-48B5-953F-962F5E96F787}" type="presParOf" srcId="{6D52EF15-A878-4605-A35E-D7AFDFDBC04C}" destId="{104A0BA6-BE39-47D7-BA4F-6CE48DE51EA0}" srcOrd="6" destOrd="0" presId="urn:microsoft.com/office/officeart/2005/8/layout/funnel1"/>
  </dgm:cxnLst>
  <dgm:bg/>
  <dgm:whole/>
  <dgm:extLst>
    <a:ext uri="http://schemas.microsoft.com/office/drawing/2008/diagram">
      <dsp:dataModelExt xmlns=""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4A6EB3E-3FC3-4158-BC54-3BB255F63B66}" type="doc">
      <dgm:prSet loTypeId="urn:microsoft.com/office/officeart/2005/8/layout/gear1" loCatId="process" qsTypeId="urn:microsoft.com/office/officeart/2005/8/quickstyle/simple1" qsCatId="simple" csTypeId="urn:microsoft.com/office/officeart/2005/8/colors/colorful3" csCatId="colorful" phldr="1"/>
      <dgm:spPr/>
    </dgm:pt>
    <dgm:pt modelId="{FF127642-35E5-4297-B4B3-39737939F34C}">
      <dgm:prSet phldrT="[Text]"/>
      <dgm:spPr>
        <a:solidFill>
          <a:srgbClr val="00B050"/>
        </a:solidFill>
      </dgm:spPr>
      <dgm:t>
        <a:bodyPr/>
        <a:lstStyle/>
        <a:p>
          <a:r>
            <a:rPr lang="en-US" dirty="0"/>
            <a:t>Visioning: Now, 2015, 2030</a:t>
          </a:r>
        </a:p>
      </dgm:t>
    </dgm:pt>
    <dgm:pt modelId="{3B61AF9B-8232-49D2-9B81-46422C7DFDE1}" type="parTrans" cxnId="{07BBF035-9F40-411F-A82C-7AB2BC1968DD}">
      <dgm:prSet/>
      <dgm:spPr/>
      <dgm:t>
        <a:bodyPr/>
        <a:lstStyle/>
        <a:p>
          <a:endParaRPr lang="en-US"/>
        </a:p>
      </dgm:t>
    </dgm:pt>
    <dgm:pt modelId="{69B20268-7814-4D8E-A08E-105E48241D06}" type="sibTrans" cxnId="{07BBF035-9F40-411F-A82C-7AB2BC1968DD}">
      <dgm:prSet/>
      <dgm:spPr>
        <a:solidFill>
          <a:srgbClr val="00B050"/>
        </a:solidFill>
      </dgm:spPr>
      <dgm:t>
        <a:bodyPr/>
        <a:lstStyle/>
        <a:p>
          <a:endParaRPr lang="en-US"/>
        </a:p>
      </dgm:t>
    </dgm:pt>
    <dgm:pt modelId="{44E13E67-AA5F-4EAE-A44F-A27954F15F6C}">
      <dgm:prSet phldrT="[Text]"/>
      <dgm:spPr>
        <a:solidFill>
          <a:schemeClr val="accent5">
            <a:lumMod val="50000"/>
          </a:schemeClr>
        </a:solidFill>
      </dgm:spPr>
      <dgm:t>
        <a:bodyPr/>
        <a:lstStyle/>
        <a:p>
          <a:r>
            <a:rPr lang="en-US" dirty="0"/>
            <a:t>Budgeting</a:t>
          </a:r>
        </a:p>
      </dgm:t>
    </dgm:pt>
    <dgm:pt modelId="{737BB9E1-E70A-4739-B155-9E2225A5A8A3}" type="parTrans" cxnId="{93D14812-FD2A-4107-A4F9-A10D6160D2D7}">
      <dgm:prSet/>
      <dgm:spPr/>
      <dgm:t>
        <a:bodyPr/>
        <a:lstStyle/>
        <a:p>
          <a:endParaRPr lang="en-US"/>
        </a:p>
      </dgm:t>
    </dgm:pt>
    <dgm:pt modelId="{967E3205-90A3-4386-BC96-5C1CBCBBB1E7}" type="sibTrans" cxnId="{93D14812-FD2A-4107-A4F9-A10D6160D2D7}">
      <dgm:prSet/>
      <dgm:spPr>
        <a:solidFill>
          <a:schemeClr val="accent1">
            <a:lumMod val="75000"/>
          </a:schemeClr>
        </a:solidFill>
      </dgm:spPr>
      <dgm:t>
        <a:bodyPr/>
        <a:lstStyle/>
        <a:p>
          <a:endParaRPr lang="en-US"/>
        </a:p>
      </dgm:t>
    </dgm:pt>
    <dgm:pt modelId="{A1C1B465-DA84-4636-B78B-6640E9629540}">
      <dgm:prSet phldrT="[Text]"/>
      <dgm:spPr>
        <a:solidFill>
          <a:srgbClr val="7030A0"/>
        </a:solidFill>
      </dgm:spPr>
      <dgm:t>
        <a:bodyPr/>
        <a:lstStyle/>
        <a:p>
          <a:r>
            <a:rPr lang="en-US" dirty="0"/>
            <a:t>Strategic  Thinking</a:t>
          </a:r>
        </a:p>
      </dgm:t>
    </dgm:pt>
    <dgm:pt modelId="{9C479479-DA51-48A7-A479-03683912F916}" type="parTrans" cxnId="{B8926511-DAD5-4931-A839-396420C50738}">
      <dgm:prSet/>
      <dgm:spPr/>
      <dgm:t>
        <a:bodyPr/>
        <a:lstStyle/>
        <a:p>
          <a:endParaRPr lang="en-US"/>
        </a:p>
      </dgm:t>
    </dgm:pt>
    <dgm:pt modelId="{2AD29CEA-D181-4C88-9802-7C07C61B09DE}" type="sibTrans" cxnId="{B8926511-DAD5-4931-A839-396420C50738}">
      <dgm:prSet/>
      <dgm:spPr>
        <a:solidFill>
          <a:schemeClr val="accent6">
            <a:lumMod val="60000"/>
            <a:lumOff val="40000"/>
          </a:schemeClr>
        </a:solidFill>
      </dgm:spPr>
      <dgm:t>
        <a:bodyPr/>
        <a:lstStyle/>
        <a:p>
          <a:endParaRPr lang="en-US"/>
        </a:p>
      </dgm:t>
    </dgm:pt>
    <dgm:pt modelId="{02144C22-6748-4879-9808-2ABE53AD0D6D}" type="pres">
      <dgm:prSet presAssocID="{74A6EB3E-3FC3-4158-BC54-3BB255F63B66}" presName="composite" presStyleCnt="0">
        <dgm:presLayoutVars>
          <dgm:chMax val="3"/>
          <dgm:animLvl val="lvl"/>
          <dgm:resizeHandles val="exact"/>
        </dgm:presLayoutVars>
      </dgm:prSet>
      <dgm:spPr/>
    </dgm:pt>
    <dgm:pt modelId="{8EA2BAC8-B60D-4C70-A745-8A5E202945AC}" type="pres">
      <dgm:prSet presAssocID="{FF127642-35E5-4297-B4B3-39737939F34C}" presName="gear1" presStyleLbl="node1" presStyleIdx="0" presStyleCnt="3" custLinFactNeighborX="1042" custLinFactNeighborY="3409">
        <dgm:presLayoutVars>
          <dgm:chMax val="1"/>
          <dgm:bulletEnabled val="1"/>
        </dgm:presLayoutVars>
      </dgm:prSet>
      <dgm:spPr/>
      <dgm:t>
        <a:bodyPr/>
        <a:lstStyle/>
        <a:p>
          <a:endParaRPr lang="en-US"/>
        </a:p>
      </dgm:t>
    </dgm:pt>
    <dgm:pt modelId="{26CA818B-63DD-4279-98B0-CD1D9C7C73FF}" type="pres">
      <dgm:prSet presAssocID="{FF127642-35E5-4297-B4B3-39737939F34C}" presName="gear1srcNode" presStyleLbl="node1" presStyleIdx="0" presStyleCnt="3"/>
      <dgm:spPr/>
      <dgm:t>
        <a:bodyPr/>
        <a:lstStyle/>
        <a:p>
          <a:endParaRPr lang="en-US"/>
        </a:p>
      </dgm:t>
    </dgm:pt>
    <dgm:pt modelId="{8391865D-8539-44A8-9138-83EFD817CBA7}" type="pres">
      <dgm:prSet presAssocID="{FF127642-35E5-4297-B4B3-39737939F34C}" presName="gear1dstNode" presStyleLbl="node1" presStyleIdx="0" presStyleCnt="3"/>
      <dgm:spPr/>
      <dgm:t>
        <a:bodyPr/>
        <a:lstStyle/>
        <a:p>
          <a:endParaRPr lang="en-US"/>
        </a:p>
      </dgm:t>
    </dgm:pt>
    <dgm:pt modelId="{00090B27-9B00-45A6-8819-19DCF507D676}" type="pres">
      <dgm:prSet presAssocID="{44E13E67-AA5F-4EAE-A44F-A27954F15F6C}" presName="gear2" presStyleLbl="node1" presStyleIdx="1" presStyleCnt="3" custLinFactNeighborX="-3203" custLinFactNeighborY="4636">
        <dgm:presLayoutVars>
          <dgm:chMax val="1"/>
          <dgm:bulletEnabled val="1"/>
        </dgm:presLayoutVars>
      </dgm:prSet>
      <dgm:spPr/>
      <dgm:t>
        <a:bodyPr/>
        <a:lstStyle/>
        <a:p>
          <a:endParaRPr lang="en-US"/>
        </a:p>
      </dgm:t>
    </dgm:pt>
    <dgm:pt modelId="{1019A305-02F2-4EB2-A854-495D758872C1}" type="pres">
      <dgm:prSet presAssocID="{44E13E67-AA5F-4EAE-A44F-A27954F15F6C}" presName="gear2srcNode" presStyleLbl="node1" presStyleIdx="1" presStyleCnt="3"/>
      <dgm:spPr/>
      <dgm:t>
        <a:bodyPr/>
        <a:lstStyle/>
        <a:p>
          <a:endParaRPr lang="en-US"/>
        </a:p>
      </dgm:t>
    </dgm:pt>
    <dgm:pt modelId="{90BF89C5-0254-4065-8A65-41CEDD0A9DCA}" type="pres">
      <dgm:prSet presAssocID="{44E13E67-AA5F-4EAE-A44F-A27954F15F6C}" presName="gear2dstNode" presStyleLbl="node1" presStyleIdx="1" presStyleCnt="3"/>
      <dgm:spPr/>
      <dgm:t>
        <a:bodyPr/>
        <a:lstStyle/>
        <a:p>
          <a:endParaRPr lang="en-US"/>
        </a:p>
      </dgm:t>
    </dgm:pt>
    <dgm:pt modelId="{7D7A307D-A8AC-4E00-8F7C-8E1585F915D3}" type="pres">
      <dgm:prSet presAssocID="{A1C1B465-DA84-4636-B78B-6640E9629540}" presName="gear3" presStyleLbl="node1" presStyleIdx="2" presStyleCnt="3" custScaleY="99505" custLinFactNeighborX="-2191" custLinFactNeighborY="-5673"/>
      <dgm:spPr/>
      <dgm:t>
        <a:bodyPr/>
        <a:lstStyle/>
        <a:p>
          <a:endParaRPr lang="en-US"/>
        </a:p>
      </dgm:t>
    </dgm:pt>
    <dgm:pt modelId="{1288B885-614D-49B8-B433-14E1165AAA5A}" type="pres">
      <dgm:prSet presAssocID="{A1C1B465-DA84-4636-B78B-6640E9629540}" presName="gear3tx" presStyleLbl="node1" presStyleIdx="2" presStyleCnt="3">
        <dgm:presLayoutVars>
          <dgm:chMax val="1"/>
          <dgm:bulletEnabled val="1"/>
        </dgm:presLayoutVars>
      </dgm:prSet>
      <dgm:spPr/>
      <dgm:t>
        <a:bodyPr/>
        <a:lstStyle/>
        <a:p>
          <a:endParaRPr lang="en-US"/>
        </a:p>
      </dgm:t>
    </dgm:pt>
    <dgm:pt modelId="{81AAF752-D914-47ED-B6D6-B148F51B1336}" type="pres">
      <dgm:prSet presAssocID="{A1C1B465-DA84-4636-B78B-6640E9629540}" presName="gear3srcNode" presStyleLbl="node1" presStyleIdx="2" presStyleCnt="3"/>
      <dgm:spPr/>
      <dgm:t>
        <a:bodyPr/>
        <a:lstStyle/>
        <a:p>
          <a:endParaRPr lang="en-US"/>
        </a:p>
      </dgm:t>
    </dgm:pt>
    <dgm:pt modelId="{1806D949-7D8A-441F-83F8-93E3D68EA903}" type="pres">
      <dgm:prSet presAssocID="{A1C1B465-DA84-4636-B78B-6640E9629540}" presName="gear3dstNode" presStyleLbl="node1" presStyleIdx="2" presStyleCnt="3"/>
      <dgm:spPr/>
      <dgm:t>
        <a:bodyPr/>
        <a:lstStyle/>
        <a:p>
          <a:endParaRPr lang="en-US"/>
        </a:p>
      </dgm:t>
    </dgm:pt>
    <dgm:pt modelId="{60B69EB7-016C-41FE-B11E-EF7742516FDF}" type="pres">
      <dgm:prSet presAssocID="{69B20268-7814-4D8E-A08E-105E48241D06}" presName="connector1" presStyleLbl="sibTrans2D1" presStyleIdx="0" presStyleCnt="3"/>
      <dgm:spPr/>
      <dgm:t>
        <a:bodyPr/>
        <a:lstStyle/>
        <a:p>
          <a:endParaRPr lang="en-US"/>
        </a:p>
      </dgm:t>
    </dgm:pt>
    <dgm:pt modelId="{C2405DA0-4505-403A-999A-41618566567B}" type="pres">
      <dgm:prSet presAssocID="{967E3205-90A3-4386-BC96-5C1CBCBBB1E7}" presName="connector2" presStyleLbl="sibTrans2D1" presStyleIdx="1" presStyleCnt="3"/>
      <dgm:spPr/>
      <dgm:t>
        <a:bodyPr/>
        <a:lstStyle/>
        <a:p>
          <a:endParaRPr lang="en-US"/>
        </a:p>
      </dgm:t>
    </dgm:pt>
    <dgm:pt modelId="{3C926287-A633-4DDA-801B-475E52EB4DBA}" type="pres">
      <dgm:prSet presAssocID="{2AD29CEA-D181-4C88-9802-7C07C61B09DE}" presName="connector3" presStyleLbl="sibTrans2D1" presStyleIdx="2" presStyleCnt="3"/>
      <dgm:spPr/>
      <dgm:t>
        <a:bodyPr/>
        <a:lstStyle/>
        <a:p>
          <a:endParaRPr lang="en-US"/>
        </a:p>
      </dgm:t>
    </dgm:pt>
  </dgm:ptLst>
  <dgm:cxnLst>
    <dgm:cxn modelId="{2943209F-B8E8-43A7-B893-FD8E109A5D33}" type="presOf" srcId="{69B20268-7814-4D8E-A08E-105E48241D06}" destId="{60B69EB7-016C-41FE-B11E-EF7742516FDF}" srcOrd="0" destOrd="0" presId="urn:microsoft.com/office/officeart/2005/8/layout/gear1"/>
    <dgm:cxn modelId="{79AA40E8-7E26-4BFE-AF27-BB7FF23AB7D5}" type="presOf" srcId="{2AD29CEA-D181-4C88-9802-7C07C61B09DE}" destId="{3C926287-A633-4DDA-801B-475E52EB4DBA}" srcOrd="0" destOrd="0" presId="urn:microsoft.com/office/officeart/2005/8/layout/gear1"/>
    <dgm:cxn modelId="{93D14812-FD2A-4107-A4F9-A10D6160D2D7}" srcId="{74A6EB3E-3FC3-4158-BC54-3BB255F63B66}" destId="{44E13E67-AA5F-4EAE-A44F-A27954F15F6C}" srcOrd="1" destOrd="0" parTransId="{737BB9E1-E70A-4739-B155-9E2225A5A8A3}" sibTransId="{967E3205-90A3-4386-BC96-5C1CBCBBB1E7}"/>
    <dgm:cxn modelId="{0968A1C4-43C7-4817-8AA3-22D7ECFC071F}" type="presOf" srcId="{44E13E67-AA5F-4EAE-A44F-A27954F15F6C}" destId="{00090B27-9B00-45A6-8819-19DCF507D676}" srcOrd="0" destOrd="0" presId="urn:microsoft.com/office/officeart/2005/8/layout/gear1"/>
    <dgm:cxn modelId="{2B17B5AD-61FB-4FE8-B814-F6715FE73AE9}" type="presOf" srcId="{A1C1B465-DA84-4636-B78B-6640E9629540}" destId="{7D7A307D-A8AC-4E00-8F7C-8E1585F915D3}" srcOrd="0" destOrd="0" presId="urn:microsoft.com/office/officeart/2005/8/layout/gear1"/>
    <dgm:cxn modelId="{3DD4B0B9-74B2-49C3-925F-2E26F2B96D7A}" type="presOf" srcId="{967E3205-90A3-4386-BC96-5C1CBCBBB1E7}" destId="{C2405DA0-4505-403A-999A-41618566567B}" srcOrd="0" destOrd="0" presId="urn:microsoft.com/office/officeart/2005/8/layout/gear1"/>
    <dgm:cxn modelId="{40125786-FF0E-4CC1-A350-C1D37744AC30}" type="presOf" srcId="{FF127642-35E5-4297-B4B3-39737939F34C}" destId="{26CA818B-63DD-4279-98B0-CD1D9C7C73FF}" srcOrd="1" destOrd="0" presId="urn:microsoft.com/office/officeart/2005/8/layout/gear1"/>
    <dgm:cxn modelId="{B19F817D-9EC3-4689-9F21-74F9A1AD8F47}" type="presOf" srcId="{A1C1B465-DA84-4636-B78B-6640E9629540}" destId="{1806D949-7D8A-441F-83F8-93E3D68EA903}" srcOrd="3" destOrd="0" presId="urn:microsoft.com/office/officeart/2005/8/layout/gear1"/>
    <dgm:cxn modelId="{E92FAE68-9D02-4C03-8AEE-F27FA164DB97}" type="presOf" srcId="{A1C1B465-DA84-4636-B78B-6640E9629540}" destId="{1288B885-614D-49B8-B433-14E1165AAA5A}" srcOrd="1" destOrd="0" presId="urn:microsoft.com/office/officeart/2005/8/layout/gear1"/>
    <dgm:cxn modelId="{58255E57-4E5C-458F-B90C-27C139288035}" type="presOf" srcId="{44E13E67-AA5F-4EAE-A44F-A27954F15F6C}" destId="{1019A305-02F2-4EB2-A854-495D758872C1}" srcOrd="1" destOrd="0" presId="urn:microsoft.com/office/officeart/2005/8/layout/gear1"/>
    <dgm:cxn modelId="{07BBF035-9F40-411F-A82C-7AB2BC1968DD}" srcId="{74A6EB3E-3FC3-4158-BC54-3BB255F63B66}" destId="{FF127642-35E5-4297-B4B3-39737939F34C}" srcOrd="0" destOrd="0" parTransId="{3B61AF9B-8232-49D2-9B81-46422C7DFDE1}" sibTransId="{69B20268-7814-4D8E-A08E-105E48241D06}"/>
    <dgm:cxn modelId="{2D40D97F-E535-4A32-B739-594139C2AB1A}" type="presOf" srcId="{FF127642-35E5-4297-B4B3-39737939F34C}" destId="{8EA2BAC8-B60D-4C70-A745-8A5E202945AC}" srcOrd="0" destOrd="0" presId="urn:microsoft.com/office/officeart/2005/8/layout/gear1"/>
    <dgm:cxn modelId="{317EA0FF-E9A0-4711-AFC2-1E7D4F978F2E}" type="presOf" srcId="{A1C1B465-DA84-4636-B78B-6640E9629540}" destId="{81AAF752-D914-47ED-B6D6-B148F51B1336}" srcOrd="2" destOrd="0" presId="urn:microsoft.com/office/officeart/2005/8/layout/gear1"/>
    <dgm:cxn modelId="{CBE88FC3-4783-4B0F-BB9E-FEE61A662306}" type="presOf" srcId="{74A6EB3E-3FC3-4158-BC54-3BB255F63B66}" destId="{02144C22-6748-4879-9808-2ABE53AD0D6D}" srcOrd="0" destOrd="0" presId="urn:microsoft.com/office/officeart/2005/8/layout/gear1"/>
    <dgm:cxn modelId="{ED1901D1-A282-4523-A851-3463CBCA45CA}" type="presOf" srcId="{FF127642-35E5-4297-B4B3-39737939F34C}" destId="{8391865D-8539-44A8-9138-83EFD817CBA7}" srcOrd="2" destOrd="0" presId="urn:microsoft.com/office/officeart/2005/8/layout/gear1"/>
    <dgm:cxn modelId="{BD0F971B-4078-4260-BAC7-3D5469BE69DA}" type="presOf" srcId="{44E13E67-AA5F-4EAE-A44F-A27954F15F6C}" destId="{90BF89C5-0254-4065-8A65-41CEDD0A9DCA}" srcOrd="2" destOrd="0" presId="urn:microsoft.com/office/officeart/2005/8/layout/gear1"/>
    <dgm:cxn modelId="{B8926511-DAD5-4931-A839-396420C50738}" srcId="{74A6EB3E-3FC3-4158-BC54-3BB255F63B66}" destId="{A1C1B465-DA84-4636-B78B-6640E9629540}" srcOrd="2" destOrd="0" parTransId="{9C479479-DA51-48A7-A479-03683912F916}" sibTransId="{2AD29CEA-D181-4C88-9802-7C07C61B09DE}"/>
    <dgm:cxn modelId="{F0552226-AA07-440D-A09C-CF2C11BE4936}" type="presParOf" srcId="{02144C22-6748-4879-9808-2ABE53AD0D6D}" destId="{8EA2BAC8-B60D-4C70-A745-8A5E202945AC}" srcOrd="0" destOrd="0" presId="urn:microsoft.com/office/officeart/2005/8/layout/gear1"/>
    <dgm:cxn modelId="{E62CE979-AE7F-40C9-BC50-D2618C68958B}" type="presParOf" srcId="{02144C22-6748-4879-9808-2ABE53AD0D6D}" destId="{26CA818B-63DD-4279-98B0-CD1D9C7C73FF}" srcOrd="1" destOrd="0" presId="urn:microsoft.com/office/officeart/2005/8/layout/gear1"/>
    <dgm:cxn modelId="{EDA08584-63FD-4F3D-BE9B-FE74442D5314}" type="presParOf" srcId="{02144C22-6748-4879-9808-2ABE53AD0D6D}" destId="{8391865D-8539-44A8-9138-83EFD817CBA7}" srcOrd="2" destOrd="0" presId="urn:microsoft.com/office/officeart/2005/8/layout/gear1"/>
    <dgm:cxn modelId="{5C405D89-3DDC-499F-98EE-5A7E32106F1C}" type="presParOf" srcId="{02144C22-6748-4879-9808-2ABE53AD0D6D}" destId="{00090B27-9B00-45A6-8819-19DCF507D676}" srcOrd="3" destOrd="0" presId="urn:microsoft.com/office/officeart/2005/8/layout/gear1"/>
    <dgm:cxn modelId="{A855D3D5-F4A5-47B6-BAB1-5B2A9A1DA8F2}" type="presParOf" srcId="{02144C22-6748-4879-9808-2ABE53AD0D6D}" destId="{1019A305-02F2-4EB2-A854-495D758872C1}" srcOrd="4" destOrd="0" presId="urn:microsoft.com/office/officeart/2005/8/layout/gear1"/>
    <dgm:cxn modelId="{AD9BA0E4-5F61-4692-9A81-3FFCD0CA7544}" type="presParOf" srcId="{02144C22-6748-4879-9808-2ABE53AD0D6D}" destId="{90BF89C5-0254-4065-8A65-41CEDD0A9DCA}" srcOrd="5" destOrd="0" presId="urn:microsoft.com/office/officeart/2005/8/layout/gear1"/>
    <dgm:cxn modelId="{633E5DF7-E486-426F-9AB8-E991235D8CBC}" type="presParOf" srcId="{02144C22-6748-4879-9808-2ABE53AD0D6D}" destId="{7D7A307D-A8AC-4E00-8F7C-8E1585F915D3}" srcOrd="6" destOrd="0" presId="urn:microsoft.com/office/officeart/2005/8/layout/gear1"/>
    <dgm:cxn modelId="{43A18720-C83A-4BBE-9D59-11344D68FF93}" type="presParOf" srcId="{02144C22-6748-4879-9808-2ABE53AD0D6D}" destId="{1288B885-614D-49B8-B433-14E1165AAA5A}" srcOrd="7" destOrd="0" presId="urn:microsoft.com/office/officeart/2005/8/layout/gear1"/>
    <dgm:cxn modelId="{F0E55E70-D1BC-4C31-96F0-09ECC0EB85C7}" type="presParOf" srcId="{02144C22-6748-4879-9808-2ABE53AD0D6D}" destId="{81AAF752-D914-47ED-B6D6-B148F51B1336}" srcOrd="8" destOrd="0" presId="urn:microsoft.com/office/officeart/2005/8/layout/gear1"/>
    <dgm:cxn modelId="{BF4F90AF-54BD-4AF0-8C0F-220DF51F5502}" type="presParOf" srcId="{02144C22-6748-4879-9808-2ABE53AD0D6D}" destId="{1806D949-7D8A-441F-83F8-93E3D68EA903}" srcOrd="9" destOrd="0" presId="urn:microsoft.com/office/officeart/2005/8/layout/gear1"/>
    <dgm:cxn modelId="{DDCFF347-CE14-4CB1-BF05-F526CF81D6BB}" type="presParOf" srcId="{02144C22-6748-4879-9808-2ABE53AD0D6D}" destId="{60B69EB7-016C-41FE-B11E-EF7742516FDF}" srcOrd="10" destOrd="0" presId="urn:microsoft.com/office/officeart/2005/8/layout/gear1"/>
    <dgm:cxn modelId="{60E699D5-1F63-4847-981B-86600E9E9D76}" type="presParOf" srcId="{02144C22-6748-4879-9808-2ABE53AD0D6D}" destId="{C2405DA0-4505-403A-999A-41618566567B}" srcOrd="11" destOrd="0" presId="urn:microsoft.com/office/officeart/2005/8/layout/gear1"/>
    <dgm:cxn modelId="{EF10CD32-35C0-47AD-A89E-E4B0CDFD0ABF}" type="presParOf" srcId="{02144C22-6748-4879-9808-2ABE53AD0D6D}" destId="{3C926287-A633-4DDA-801B-475E52EB4DBA}" srcOrd="12" destOrd="0" presId="urn:microsoft.com/office/officeart/2005/8/layout/gear1"/>
  </dgm:cxnLst>
  <dgm:bg/>
  <dgm:whole/>
  <dgm:extLst>
    <a:ext uri="http://schemas.microsoft.com/office/drawing/2008/diagram">
      <dsp:dataModelExt xmlns=""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30F1C69-AEAA-49B8-BB0B-BA10F0C72904}"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en-US"/>
        </a:p>
      </dgm:t>
    </dgm:pt>
    <dgm:pt modelId="{3151F016-E4ED-4E03-A50E-8D7A4AE3CA63}">
      <dgm:prSet phldrT="[Text]"/>
      <dgm:spPr/>
      <dgm:t>
        <a:bodyPr/>
        <a:lstStyle/>
        <a:p>
          <a:r>
            <a:rPr lang="en-US" b="1" dirty="0" smtClean="0">
              <a:solidFill>
                <a:schemeClr val="accent2">
                  <a:lumMod val="50000"/>
                </a:schemeClr>
              </a:solidFill>
            </a:rPr>
            <a:t>Learning</a:t>
          </a:r>
        </a:p>
        <a:p>
          <a:r>
            <a:rPr lang="en-US" b="1" dirty="0" smtClean="0">
              <a:solidFill>
                <a:schemeClr val="accent2">
                  <a:lumMod val="50000"/>
                </a:schemeClr>
              </a:solidFill>
            </a:rPr>
            <a:t>Organization</a:t>
          </a:r>
          <a:endParaRPr lang="en-US" b="1" dirty="0">
            <a:solidFill>
              <a:schemeClr val="accent2">
                <a:lumMod val="50000"/>
              </a:schemeClr>
            </a:solidFill>
          </a:endParaRPr>
        </a:p>
      </dgm:t>
    </dgm:pt>
    <dgm:pt modelId="{FAE8DD51-5F78-45CA-80F0-320EA23C2FBC}" type="parTrans" cxnId="{932848B8-0B1D-4662-A4D6-445CE3922654}">
      <dgm:prSet/>
      <dgm:spPr/>
      <dgm:t>
        <a:bodyPr/>
        <a:lstStyle/>
        <a:p>
          <a:endParaRPr lang="en-US"/>
        </a:p>
      </dgm:t>
    </dgm:pt>
    <dgm:pt modelId="{E5DD8893-9D8F-4F35-AE3B-2F84A2801C2A}" type="sibTrans" cxnId="{932848B8-0B1D-4662-A4D6-445CE3922654}">
      <dgm:prSet/>
      <dgm:spPr/>
      <dgm:t>
        <a:bodyPr/>
        <a:lstStyle/>
        <a:p>
          <a:endParaRPr lang="en-US"/>
        </a:p>
      </dgm:t>
    </dgm:pt>
    <dgm:pt modelId="{CC952F14-CD47-4399-A722-69C36B3C4EE5}">
      <dgm:prSet phldrT="[Text]"/>
      <dgm:spPr/>
      <dgm:t>
        <a:bodyPr/>
        <a:lstStyle/>
        <a:p>
          <a:r>
            <a:rPr lang="en-US" b="1" dirty="0" smtClean="0">
              <a:solidFill>
                <a:schemeClr val="accent2">
                  <a:lumMod val="50000"/>
                </a:schemeClr>
              </a:solidFill>
            </a:rPr>
            <a:t>Doing</a:t>
          </a:r>
          <a:endParaRPr lang="en-US" b="1" dirty="0">
            <a:solidFill>
              <a:schemeClr val="accent2">
                <a:lumMod val="50000"/>
              </a:schemeClr>
            </a:solidFill>
          </a:endParaRPr>
        </a:p>
      </dgm:t>
    </dgm:pt>
    <dgm:pt modelId="{F86380B2-24BB-408B-98D9-51B4F950E87D}" type="parTrans" cxnId="{A1BFA852-A351-440F-B883-37DD1A105861}">
      <dgm:prSet/>
      <dgm:spPr/>
      <dgm:t>
        <a:bodyPr/>
        <a:lstStyle/>
        <a:p>
          <a:endParaRPr lang="en-US"/>
        </a:p>
      </dgm:t>
    </dgm:pt>
    <dgm:pt modelId="{05615E54-83A3-4299-B456-6AD3726221DD}" type="sibTrans" cxnId="{A1BFA852-A351-440F-B883-37DD1A105861}">
      <dgm:prSet/>
      <dgm:spPr/>
      <dgm:t>
        <a:bodyPr/>
        <a:lstStyle/>
        <a:p>
          <a:endParaRPr lang="en-US"/>
        </a:p>
      </dgm:t>
    </dgm:pt>
    <dgm:pt modelId="{3B8B0B85-150E-4E6D-A5F5-EA99C2C3D90E}">
      <dgm:prSet phldrT="[Text]"/>
      <dgm:spPr/>
      <dgm:t>
        <a:bodyPr/>
        <a:lstStyle/>
        <a:p>
          <a:r>
            <a:rPr lang="en-US" b="1" dirty="0" smtClean="0">
              <a:solidFill>
                <a:schemeClr val="accent2">
                  <a:lumMod val="50000"/>
                </a:schemeClr>
              </a:solidFill>
            </a:rPr>
            <a:t>Reflecting</a:t>
          </a:r>
          <a:endParaRPr lang="en-US" b="1" dirty="0">
            <a:solidFill>
              <a:schemeClr val="accent2">
                <a:lumMod val="50000"/>
              </a:schemeClr>
            </a:solidFill>
          </a:endParaRPr>
        </a:p>
      </dgm:t>
    </dgm:pt>
    <dgm:pt modelId="{3A3FBCAF-9A49-431D-AE25-6DD11FC2F6F0}" type="parTrans" cxnId="{C29F577A-5C43-4D01-8A89-8D6AD8E3334B}">
      <dgm:prSet/>
      <dgm:spPr/>
      <dgm:t>
        <a:bodyPr/>
        <a:lstStyle/>
        <a:p>
          <a:endParaRPr lang="en-US"/>
        </a:p>
      </dgm:t>
    </dgm:pt>
    <dgm:pt modelId="{0EC71C79-AF2C-43CD-82F7-988DCA77C912}" type="sibTrans" cxnId="{C29F577A-5C43-4D01-8A89-8D6AD8E3334B}">
      <dgm:prSet/>
      <dgm:spPr/>
      <dgm:t>
        <a:bodyPr/>
        <a:lstStyle/>
        <a:p>
          <a:endParaRPr lang="en-US"/>
        </a:p>
      </dgm:t>
    </dgm:pt>
    <dgm:pt modelId="{FB9EF607-2006-4213-A587-2047D995B580}">
      <dgm:prSet phldrT="[Text]"/>
      <dgm:spPr/>
      <dgm:t>
        <a:bodyPr/>
        <a:lstStyle/>
        <a:p>
          <a:r>
            <a:rPr lang="en-US" b="1" dirty="0" smtClean="0">
              <a:solidFill>
                <a:schemeClr val="accent2">
                  <a:lumMod val="50000"/>
                </a:schemeClr>
              </a:solidFill>
            </a:rPr>
            <a:t>Connecting</a:t>
          </a:r>
          <a:endParaRPr lang="en-US" b="1" dirty="0">
            <a:solidFill>
              <a:schemeClr val="accent2">
                <a:lumMod val="50000"/>
              </a:schemeClr>
            </a:solidFill>
          </a:endParaRPr>
        </a:p>
      </dgm:t>
    </dgm:pt>
    <dgm:pt modelId="{5A168EA0-7ED5-47AB-A683-6A231D6CC276}" type="parTrans" cxnId="{0C867EF9-9BCA-46A1-9633-3F8785A745B2}">
      <dgm:prSet/>
      <dgm:spPr/>
      <dgm:t>
        <a:bodyPr/>
        <a:lstStyle/>
        <a:p>
          <a:endParaRPr lang="en-US"/>
        </a:p>
      </dgm:t>
    </dgm:pt>
    <dgm:pt modelId="{08A3A71E-C5FE-460F-8F81-D965A783D78C}" type="sibTrans" cxnId="{0C867EF9-9BCA-46A1-9633-3F8785A745B2}">
      <dgm:prSet/>
      <dgm:spPr/>
      <dgm:t>
        <a:bodyPr/>
        <a:lstStyle/>
        <a:p>
          <a:endParaRPr lang="en-US"/>
        </a:p>
      </dgm:t>
    </dgm:pt>
    <dgm:pt modelId="{9CC98A74-727B-427D-AF3C-01DA76B03FCA}">
      <dgm:prSet phldrT="[Text]"/>
      <dgm:spPr/>
      <dgm:t>
        <a:bodyPr/>
        <a:lstStyle/>
        <a:p>
          <a:r>
            <a:rPr lang="en-US" b="1" dirty="0" smtClean="0">
              <a:solidFill>
                <a:schemeClr val="accent2">
                  <a:lumMod val="50000"/>
                </a:schemeClr>
              </a:solidFill>
            </a:rPr>
            <a:t>Deciding</a:t>
          </a:r>
          <a:endParaRPr lang="en-US" b="1" dirty="0">
            <a:solidFill>
              <a:schemeClr val="accent2">
                <a:lumMod val="50000"/>
              </a:schemeClr>
            </a:solidFill>
          </a:endParaRPr>
        </a:p>
      </dgm:t>
    </dgm:pt>
    <dgm:pt modelId="{B347F039-8C46-4B90-851B-A5241EEFD5E9}" type="parTrans" cxnId="{41EDE755-284F-46C7-8631-F16B9D24767F}">
      <dgm:prSet/>
      <dgm:spPr/>
      <dgm:t>
        <a:bodyPr/>
        <a:lstStyle/>
        <a:p>
          <a:endParaRPr lang="en-US"/>
        </a:p>
      </dgm:t>
    </dgm:pt>
    <dgm:pt modelId="{53116512-8542-4977-ADC2-B0EBA07B53C4}" type="sibTrans" cxnId="{41EDE755-284F-46C7-8631-F16B9D24767F}">
      <dgm:prSet/>
      <dgm:spPr/>
      <dgm:t>
        <a:bodyPr/>
        <a:lstStyle/>
        <a:p>
          <a:endParaRPr lang="en-US"/>
        </a:p>
      </dgm:t>
    </dgm:pt>
    <dgm:pt modelId="{8F943C8C-74E4-4331-9A7C-5118A6A436DA}" type="pres">
      <dgm:prSet presAssocID="{F30F1C69-AEAA-49B8-BB0B-BA10F0C72904}" presName="composite" presStyleCnt="0">
        <dgm:presLayoutVars>
          <dgm:chMax val="1"/>
          <dgm:dir/>
          <dgm:resizeHandles val="exact"/>
        </dgm:presLayoutVars>
      </dgm:prSet>
      <dgm:spPr/>
      <dgm:t>
        <a:bodyPr/>
        <a:lstStyle/>
        <a:p>
          <a:endParaRPr lang="en-US"/>
        </a:p>
      </dgm:t>
    </dgm:pt>
    <dgm:pt modelId="{1CFC1B6C-B640-4C11-BB9C-22073854F2D6}" type="pres">
      <dgm:prSet presAssocID="{F30F1C69-AEAA-49B8-BB0B-BA10F0C72904}" presName="radial" presStyleCnt="0">
        <dgm:presLayoutVars>
          <dgm:animLvl val="ctr"/>
        </dgm:presLayoutVars>
      </dgm:prSet>
      <dgm:spPr/>
    </dgm:pt>
    <dgm:pt modelId="{C9BA65A8-EF8B-4B8A-9975-861EEA03B224}" type="pres">
      <dgm:prSet presAssocID="{3151F016-E4ED-4E03-A50E-8D7A4AE3CA63}" presName="centerShape" presStyleLbl="vennNode1" presStyleIdx="0" presStyleCnt="5"/>
      <dgm:spPr/>
      <dgm:t>
        <a:bodyPr/>
        <a:lstStyle/>
        <a:p>
          <a:endParaRPr lang="en-US"/>
        </a:p>
      </dgm:t>
    </dgm:pt>
    <dgm:pt modelId="{45C76E40-759E-4D83-A101-5739E158673A}" type="pres">
      <dgm:prSet presAssocID="{CC952F14-CD47-4399-A722-69C36B3C4EE5}" presName="node" presStyleLbl="vennNode1" presStyleIdx="1" presStyleCnt="5">
        <dgm:presLayoutVars>
          <dgm:bulletEnabled val="1"/>
        </dgm:presLayoutVars>
      </dgm:prSet>
      <dgm:spPr/>
      <dgm:t>
        <a:bodyPr/>
        <a:lstStyle/>
        <a:p>
          <a:endParaRPr lang="en-US"/>
        </a:p>
      </dgm:t>
    </dgm:pt>
    <dgm:pt modelId="{C129F25B-919F-458D-960F-EEFC68E35F48}" type="pres">
      <dgm:prSet presAssocID="{3B8B0B85-150E-4E6D-A5F5-EA99C2C3D90E}" presName="node" presStyleLbl="vennNode1" presStyleIdx="2" presStyleCnt="5">
        <dgm:presLayoutVars>
          <dgm:bulletEnabled val="1"/>
        </dgm:presLayoutVars>
      </dgm:prSet>
      <dgm:spPr/>
      <dgm:t>
        <a:bodyPr/>
        <a:lstStyle/>
        <a:p>
          <a:endParaRPr lang="en-US"/>
        </a:p>
      </dgm:t>
    </dgm:pt>
    <dgm:pt modelId="{E41BE1D4-6981-4735-B860-C303E82960FD}" type="pres">
      <dgm:prSet presAssocID="{FB9EF607-2006-4213-A587-2047D995B580}" presName="node" presStyleLbl="vennNode1" presStyleIdx="3" presStyleCnt="5">
        <dgm:presLayoutVars>
          <dgm:bulletEnabled val="1"/>
        </dgm:presLayoutVars>
      </dgm:prSet>
      <dgm:spPr/>
      <dgm:t>
        <a:bodyPr/>
        <a:lstStyle/>
        <a:p>
          <a:endParaRPr lang="en-US"/>
        </a:p>
      </dgm:t>
    </dgm:pt>
    <dgm:pt modelId="{20F0B633-0A69-4DBB-9B69-57714D55D2F0}" type="pres">
      <dgm:prSet presAssocID="{9CC98A74-727B-427D-AF3C-01DA76B03FCA}" presName="node" presStyleLbl="vennNode1" presStyleIdx="4" presStyleCnt="5">
        <dgm:presLayoutVars>
          <dgm:bulletEnabled val="1"/>
        </dgm:presLayoutVars>
      </dgm:prSet>
      <dgm:spPr/>
      <dgm:t>
        <a:bodyPr/>
        <a:lstStyle/>
        <a:p>
          <a:endParaRPr lang="en-US"/>
        </a:p>
      </dgm:t>
    </dgm:pt>
  </dgm:ptLst>
  <dgm:cxnLst>
    <dgm:cxn modelId="{1B8BCA85-4E2E-4AD0-B5D9-A21CE4F3EE8E}" type="presOf" srcId="{CC952F14-CD47-4399-A722-69C36B3C4EE5}" destId="{45C76E40-759E-4D83-A101-5739E158673A}" srcOrd="0" destOrd="0" presId="urn:microsoft.com/office/officeart/2005/8/layout/radial3"/>
    <dgm:cxn modelId="{A1BFA852-A351-440F-B883-37DD1A105861}" srcId="{3151F016-E4ED-4E03-A50E-8D7A4AE3CA63}" destId="{CC952F14-CD47-4399-A722-69C36B3C4EE5}" srcOrd="0" destOrd="0" parTransId="{F86380B2-24BB-408B-98D9-51B4F950E87D}" sibTransId="{05615E54-83A3-4299-B456-6AD3726221DD}"/>
    <dgm:cxn modelId="{D9EE0E9A-D305-452F-850D-7C2CA050A0E4}" type="presOf" srcId="{F30F1C69-AEAA-49B8-BB0B-BA10F0C72904}" destId="{8F943C8C-74E4-4331-9A7C-5118A6A436DA}" srcOrd="0" destOrd="0" presId="urn:microsoft.com/office/officeart/2005/8/layout/radial3"/>
    <dgm:cxn modelId="{C29F577A-5C43-4D01-8A89-8D6AD8E3334B}" srcId="{3151F016-E4ED-4E03-A50E-8D7A4AE3CA63}" destId="{3B8B0B85-150E-4E6D-A5F5-EA99C2C3D90E}" srcOrd="1" destOrd="0" parTransId="{3A3FBCAF-9A49-431D-AE25-6DD11FC2F6F0}" sibTransId="{0EC71C79-AF2C-43CD-82F7-988DCA77C912}"/>
    <dgm:cxn modelId="{932848B8-0B1D-4662-A4D6-445CE3922654}" srcId="{F30F1C69-AEAA-49B8-BB0B-BA10F0C72904}" destId="{3151F016-E4ED-4E03-A50E-8D7A4AE3CA63}" srcOrd="0" destOrd="0" parTransId="{FAE8DD51-5F78-45CA-80F0-320EA23C2FBC}" sibTransId="{E5DD8893-9D8F-4F35-AE3B-2F84A2801C2A}"/>
    <dgm:cxn modelId="{58126856-631C-476E-A6B9-DFA5C96A5037}" type="presOf" srcId="{3B8B0B85-150E-4E6D-A5F5-EA99C2C3D90E}" destId="{C129F25B-919F-458D-960F-EEFC68E35F48}" srcOrd="0" destOrd="0" presId="urn:microsoft.com/office/officeart/2005/8/layout/radial3"/>
    <dgm:cxn modelId="{99016D50-430A-4BB0-ACE4-E2F018F65109}" type="presOf" srcId="{9CC98A74-727B-427D-AF3C-01DA76B03FCA}" destId="{20F0B633-0A69-4DBB-9B69-57714D55D2F0}" srcOrd="0" destOrd="0" presId="urn:microsoft.com/office/officeart/2005/8/layout/radial3"/>
    <dgm:cxn modelId="{0C867EF9-9BCA-46A1-9633-3F8785A745B2}" srcId="{3151F016-E4ED-4E03-A50E-8D7A4AE3CA63}" destId="{FB9EF607-2006-4213-A587-2047D995B580}" srcOrd="2" destOrd="0" parTransId="{5A168EA0-7ED5-47AB-A683-6A231D6CC276}" sibTransId="{08A3A71E-C5FE-460F-8F81-D965A783D78C}"/>
    <dgm:cxn modelId="{41EDE755-284F-46C7-8631-F16B9D24767F}" srcId="{3151F016-E4ED-4E03-A50E-8D7A4AE3CA63}" destId="{9CC98A74-727B-427D-AF3C-01DA76B03FCA}" srcOrd="3" destOrd="0" parTransId="{B347F039-8C46-4B90-851B-A5241EEFD5E9}" sibTransId="{53116512-8542-4977-ADC2-B0EBA07B53C4}"/>
    <dgm:cxn modelId="{718C7982-578C-4C01-83B8-9E86062056A8}" type="presOf" srcId="{FB9EF607-2006-4213-A587-2047D995B580}" destId="{E41BE1D4-6981-4735-B860-C303E82960FD}" srcOrd="0" destOrd="0" presId="urn:microsoft.com/office/officeart/2005/8/layout/radial3"/>
    <dgm:cxn modelId="{DEEB8419-6240-4FFE-A584-92223ECDF544}" type="presOf" srcId="{3151F016-E4ED-4E03-A50E-8D7A4AE3CA63}" destId="{C9BA65A8-EF8B-4B8A-9975-861EEA03B224}" srcOrd="0" destOrd="0" presId="urn:microsoft.com/office/officeart/2005/8/layout/radial3"/>
    <dgm:cxn modelId="{AD303911-1A04-428A-8C84-CF0923735F87}" type="presParOf" srcId="{8F943C8C-74E4-4331-9A7C-5118A6A436DA}" destId="{1CFC1B6C-B640-4C11-BB9C-22073854F2D6}" srcOrd="0" destOrd="0" presId="urn:microsoft.com/office/officeart/2005/8/layout/radial3"/>
    <dgm:cxn modelId="{189703ED-2653-4274-BDB1-877465686430}" type="presParOf" srcId="{1CFC1B6C-B640-4C11-BB9C-22073854F2D6}" destId="{C9BA65A8-EF8B-4B8A-9975-861EEA03B224}" srcOrd="0" destOrd="0" presId="urn:microsoft.com/office/officeart/2005/8/layout/radial3"/>
    <dgm:cxn modelId="{AFDC3E83-D183-4DAC-9CD1-0FF73DC18933}" type="presParOf" srcId="{1CFC1B6C-B640-4C11-BB9C-22073854F2D6}" destId="{45C76E40-759E-4D83-A101-5739E158673A}" srcOrd="1" destOrd="0" presId="urn:microsoft.com/office/officeart/2005/8/layout/radial3"/>
    <dgm:cxn modelId="{30906690-A2C7-4468-BC79-65EC6AEC8295}" type="presParOf" srcId="{1CFC1B6C-B640-4C11-BB9C-22073854F2D6}" destId="{C129F25B-919F-458D-960F-EEFC68E35F48}" srcOrd="2" destOrd="0" presId="urn:microsoft.com/office/officeart/2005/8/layout/radial3"/>
    <dgm:cxn modelId="{BB7C0162-D12F-4560-8448-D052B600BDC7}" type="presParOf" srcId="{1CFC1B6C-B640-4C11-BB9C-22073854F2D6}" destId="{E41BE1D4-6981-4735-B860-C303E82960FD}" srcOrd="3" destOrd="0" presId="urn:microsoft.com/office/officeart/2005/8/layout/radial3"/>
    <dgm:cxn modelId="{6FD96C11-31B5-4C16-9F7E-E57E5BD91AA7}" type="presParOf" srcId="{1CFC1B6C-B640-4C11-BB9C-22073854F2D6}" destId="{20F0B633-0A69-4DBB-9B69-57714D55D2F0}" srcOrd="4" destOrd="0" presId="urn:microsoft.com/office/officeart/2005/8/layout/radial3"/>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05B3FB-DB70-4A32-8B99-CBAA5D110152}">
      <dsp:nvSpPr>
        <dsp:cNvPr id="0" name=""/>
        <dsp:cNvSpPr/>
      </dsp:nvSpPr>
      <dsp:spPr>
        <a:xfrm>
          <a:off x="1218732" y="92869"/>
          <a:ext cx="1843100" cy="640084"/>
        </a:xfrm>
        <a:prstGeom prst="ellipse">
          <a:avLst/>
        </a:prstGeom>
        <a:solidFill>
          <a:schemeClr val="accent2">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F541D0-B4D1-4B46-A347-3EF07F69E7D9}">
      <dsp:nvSpPr>
        <dsp:cNvPr id="0" name=""/>
        <dsp:cNvSpPr/>
      </dsp:nvSpPr>
      <dsp:spPr>
        <a:xfrm>
          <a:off x="1964545" y="1660219"/>
          <a:ext cx="357190" cy="228601"/>
        </a:xfrm>
        <a:prstGeom prst="down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084FDB3-541C-4C6B-B9A3-5638DF506586}">
      <dsp:nvSpPr>
        <dsp:cNvPr id="0" name=""/>
        <dsp:cNvSpPr/>
      </dsp:nvSpPr>
      <dsp:spPr>
        <a:xfrm>
          <a:off x="1285883" y="1843100"/>
          <a:ext cx="1714512" cy="428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008" tIns="64008" rIns="64008" bIns="64008" numCol="1" spcCol="1270" anchor="ctr" anchorCtr="0">
          <a:noAutofit/>
        </a:bodyPr>
        <a:lstStyle/>
        <a:p>
          <a:pPr lvl="0" algn="ctr" defTabSz="400050">
            <a:lnSpc>
              <a:spcPct val="90000"/>
            </a:lnSpc>
            <a:spcBef>
              <a:spcPct val="0"/>
            </a:spcBef>
            <a:spcAft>
              <a:spcPct val="35000"/>
            </a:spcAft>
          </a:pPr>
          <a:r>
            <a:rPr lang="en-US" sz="900" b="1" kern="1200" dirty="0">
              <a:solidFill>
                <a:schemeClr val="accent2">
                  <a:lumMod val="75000"/>
                </a:schemeClr>
              </a:solidFill>
            </a:rPr>
            <a:t>Data Gathering and </a:t>
          </a:r>
        </a:p>
        <a:p>
          <a:pPr lvl="0" algn="ctr" defTabSz="400050">
            <a:lnSpc>
              <a:spcPct val="90000"/>
            </a:lnSpc>
            <a:spcBef>
              <a:spcPct val="0"/>
            </a:spcBef>
            <a:spcAft>
              <a:spcPct val="35000"/>
            </a:spcAft>
          </a:pPr>
          <a:r>
            <a:rPr lang="en-US" sz="900" b="1" kern="1200" dirty="0">
              <a:solidFill>
                <a:schemeClr val="accent2">
                  <a:lumMod val="75000"/>
                </a:schemeClr>
              </a:solidFill>
            </a:rPr>
            <a:t>Building Capacity</a:t>
          </a:r>
        </a:p>
      </dsp:txBody>
      <dsp:txXfrm>
        <a:off x="1285883" y="1843100"/>
        <a:ext cx="1714512" cy="428628"/>
      </dsp:txXfrm>
    </dsp:sp>
    <dsp:sp modelId="{3BDB43B8-29C0-42D0-80B3-229221820C07}">
      <dsp:nvSpPr>
        <dsp:cNvPr id="0" name=""/>
        <dsp:cNvSpPr/>
      </dsp:nvSpPr>
      <dsp:spPr>
        <a:xfrm>
          <a:off x="1888820" y="782388"/>
          <a:ext cx="642942" cy="642942"/>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en-US" sz="600" kern="1200"/>
            <a:t>Leadership Teams: Board, COLT, SAT, ADCOS</a:t>
          </a:r>
        </a:p>
      </dsp:txBody>
      <dsp:txXfrm>
        <a:off x="1982977" y="876545"/>
        <a:ext cx="454628" cy="454628"/>
      </dsp:txXfrm>
    </dsp:sp>
    <dsp:sp modelId="{DFF628FF-167F-4461-9499-5E1A936B1393}">
      <dsp:nvSpPr>
        <dsp:cNvPr id="0" name=""/>
        <dsp:cNvSpPr/>
      </dsp:nvSpPr>
      <dsp:spPr>
        <a:xfrm>
          <a:off x="1428759" y="300039"/>
          <a:ext cx="642942" cy="642942"/>
        </a:xfrm>
        <a:prstGeom prst="ellipse">
          <a:avLst/>
        </a:prstGeom>
        <a:solidFill>
          <a:schemeClr val="accent2">
            <a:hueOff val="-419062"/>
            <a:satOff val="-4829"/>
            <a:lumOff val="10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en-US" sz="600" kern="1200" dirty="0"/>
            <a:t>Surveys, Documents, Research</a:t>
          </a:r>
        </a:p>
      </dsp:txBody>
      <dsp:txXfrm>
        <a:off x="1522916" y="394196"/>
        <a:ext cx="454628" cy="454628"/>
      </dsp:txXfrm>
    </dsp:sp>
    <dsp:sp modelId="{D17615B7-5960-4A30-83F7-E464072DA5C8}">
      <dsp:nvSpPr>
        <dsp:cNvPr id="0" name=""/>
        <dsp:cNvSpPr/>
      </dsp:nvSpPr>
      <dsp:spPr>
        <a:xfrm>
          <a:off x="2085989" y="144590"/>
          <a:ext cx="642942" cy="642942"/>
        </a:xfrm>
        <a:prstGeom prst="ellips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en-US" sz="600" kern="1200" dirty="0"/>
            <a:t>School Visits</a:t>
          </a:r>
        </a:p>
      </dsp:txBody>
      <dsp:txXfrm>
        <a:off x="2180146" y="238747"/>
        <a:ext cx="454628" cy="454628"/>
      </dsp:txXfrm>
    </dsp:sp>
    <dsp:sp modelId="{104A0BA6-BE39-47D7-BA4F-6CE48DE51EA0}">
      <dsp:nvSpPr>
        <dsp:cNvPr id="0" name=""/>
        <dsp:cNvSpPr/>
      </dsp:nvSpPr>
      <dsp:spPr>
        <a:xfrm>
          <a:off x="1120805" y="0"/>
          <a:ext cx="2000264" cy="1600211"/>
        </a:xfrm>
        <a:prstGeom prst="funnel">
          <a:avLst/>
        </a:prstGeom>
        <a:solidFill>
          <a:schemeClr val="lt1">
            <a:alpha val="4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A2BAC8-B60D-4C70-A745-8A5E202945AC}">
      <dsp:nvSpPr>
        <dsp:cNvPr id="0" name=""/>
        <dsp:cNvSpPr/>
      </dsp:nvSpPr>
      <dsp:spPr>
        <a:xfrm>
          <a:off x="2286011" y="1234443"/>
          <a:ext cx="1508764" cy="1508764"/>
        </a:xfrm>
        <a:prstGeom prst="gear9">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a:t>Visioning: Now, 2015, 2030</a:t>
          </a:r>
        </a:p>
      </dsp:txBody>
      <dsp:txXfrm>
        <a:off x="2589340" y="1587864"/>
        <a:ext cx="902106" cy="775536"/>
      </dsp:txXfrm>
    </dsp:sp>
    <dsp:sp modelId="{00090B27-9B00-45A6-8819-19DCF507D676}">
      <dsp:nvSpPr>
        <dsp:cNvPr id="0" name=""/>
        <dsp:cNvSpPr/>
      </dsp:nvSpPr>
      <dsp:spPr>
        <a:xfrm>
          <a:off x="1357318" y="928696"/>
          <a:ext cx="1097283" cy="1097283"/>
        </a:xfrm>
        <a:prstGeom prst="gear6">
          <a:avLst/>
        </a:prstGeom>
        <a:solidFill>
          <a:schemeClr val="accent5">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a:t>Budgeting</a:t>
          </a:r>
        </a:p>
      </dsp:txBody>
      <dsp:txXfrm>
        <a:off x="1633562" y="1206610"/>
        <a:ext cx="544795" cy="541455"/>
      </dsp:txXfrm>
    </dsp:sp>
    <dsp:sp modelId="{7D7A307D-A8AC-4E00-8F7C-8E1585F915D3}">
      <dsp:nvSpPr>
        <dsp:cNvPr id="0" name=""/>
        <dsp:cNvSpPr/>
      </dsp:nvSpPr>
      <dsp:spPr>
        <a:xfrm rot="20700000">
          <a:off x="1977230" y="121189"/>
          <a:ext cx="1077061" cy="1067843"/>
        </a:xfrm>
        <a:prstGeom prst="gear6">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a:t>Strategic  Thinking</a:t>
          </a:r>
        </a:p>
      </dsp:txBody>
      <dsp:txXfrm rot="-20700000">
        <a:off x="2214008" y="354851"/>
        <a:ext cx="603505" cy="600518"/>
      </dsp:txXfrm>
    </dsp:sp>
    <dsp:sp modelId="{60B69EB7-016C-41FE-B11E-EF7742516FDF}">
      <dsp:nvSpPr>
        <dsp:cNvPr id="0" name=""/>
        <dsp:cNvSpPr/>
      </dsp:nvSpPr>
      <dsp:spPr>
        <a:xfrm>
          <a:off x="2139070" y="1015291"/>
          <a:ext cx="1931218" cy="1931218"/>
        </a:xfrm>
        <a:prstGeom prst="circularArrow">
          <a:avLst>
            <a:gd name="adj1" fmla="val 4688"/>
            <a:gd name="adj2" fmla="val 299029"/>
            <a:gd name="adj3" fmla="val 2467204"/>
            <a:gd name="adj4" fmla="val 15971096"/>
            <a:gd name="adj5" fmla="val 5469"/>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sp>
    <dsp:sp modelId="{C2405DA0-4505-403A-999A-41618566567B}">
      <dsp:nvSpPr>
        <dsp:cNvPr id="0" name=""/>
        <dsp:cNvSpPr/>
      </dsp:nvSpPr>
      <dsp:spPr>
        <a:xfrm>
          <a:off x="1198137" y="641266"/>
          <a:ext cx="1403150" cy="1403150"/>
        </a:xfrm>
        <a:prstGeom prst="leftCircularArrow">
          <a:avLst>
            <a:gd name="adj1" fmla="val 6452"/>
            <a:gd name="adj2" fmla="val 429999"/>
            <a:gd name="adj3" fmla="val 10489124"/>
            <a:gd name="adj4" fmla="val 14837806"/>
            <a:gd name="adj5" fmla="val 7527"/>
          </a:avLst>
        </a:prstGeom>
        <a:solidFill>
          <a:schemeClr val="accent1">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3C926287-A633-4DDA-801B-475E52EB4DBA}">
      <dsp:nvSpPr>
        <dsp:cNvPr id="0" name=""/>
        <dsp:cNvSpPr/>
      </dsp:nvSpPr>
      <dsp:spPr>
        <a:xfrm>
          <a:off x="1758369" y="-108449"/>
          <a:ext cx="1512879" cy="1512879"/>
        </a:xfrm>
        <a:prstGeom prst="circularArrow">
          <a:avLst>
            <a:gd name="adj1" fmla="val 5984"/>
            <a:gd name="adj2" fmla="val 394124"/>
            <a:gd name="adj3" fmla="val 13313824"/>
            <a:gd name="adj4" fmla="val 10508221"/>
            <a:gd name="adj5" fmla="val 6981"/>
          </a:avLst>
        </a:prstGeom>
        <a:solidFill>
          <a:schemeClr val="accent6">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BA65A8-EF8B-4B8A-9975-861EEA03B224}">
      <dsp:nvSpPr>
        <dsp:cNvPr id="0" name=""/>
        <dsp:cNvSpPr/>
      </dsp:nvSpPr>
      <dsp:spPr>
        <a:xfrm>
          <a:off x="1920875" y="904875"/>
          <a:ext cx="2254249" cy="2254249"/>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b="1" kern="1200" dirty="0" smtClean="0">
              <a:solidFill>
                <a:schemeClr val="accent2">
                  <a:lumMod val="50000"/>
                </a:schemeClr>
              </a:solidFill>
            </a:rPr>
            <a:t>Learning</a:t>
          </a:r>
        </a:p>
        <a:p>
          <a:pPr lvl="0" algn="ctr" defTabSz="844550">
            <a:lnSpc>
              <a:spcPct val="90000"/>
            </a:lnSpc>
            <a:spcBef>
              <a:spcPct val="0"/>
            </a:spcBef>
            <a:spcAft>
              <a:spcPct val="35000"/>
            </a:spcAft>
          </a:pPr>
          <a:r>
            <a:rPr lang="en-US" sz="1900" b="1" kern="1200" dirty="0" smtClean="0">
              <a:solidFill>
                <a:schemeClr val="accent2">
                  <a:lumMod val="50000"/>
                </a:schemeClr>
              </a:solidFill>
            </a:rPr>
            <a:t>Organization</a:t>
          </a:r>
          <a:endParaRPr lang="en-US" sz="1900" b="1" kern="1200" dirty="0">
            <a:solidFill>
              <a:schemeClr val="accent2">
                <a:lumMod val="50000"/>
              </a:schemeClr>
            </a:solidFill>
          </a:endParaRPr>
        </a:p>
      </dsp:txBody>
      <dsp:txXfrm>
        <a:off x="2251002" y="1235002"/>
        <a:ext cx="1593995" cy="1593995"/>
      </dsp:txXfrm>
    </dsp:sp>
    <dsp:sp modelId="{45C76E40-759E-4D83-A101-5739E158673A}">
      <dsp:nvSpPr>
        <dsp:cNvPr id="0" name=""/>
        <dsp:cNvSpPr/>
      </dsp:nvSpPr>
      <dsp:spPr>
        <a:xfrm>
          <a:off x="2484437" y="402"/>
          <a:ext cx="1127124" cy="112712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dirty="0" smtClean="0">
              <a:solidFill>
                <a:schemeClr val="accent2">
                  <a:lumMod val="50000"/>
                </a:schemeClr>
              </a:solidFill>
            </a:rPr>
            <a:t>Doing</a:t>
          </a:r>
          <a:endParaRPr lang="en-US" sz="1100" b="1" kern="1200" dirty="0">
            <a:solidFill>
              <a:schemeClr val="accent2">
                <a:lumMod val="50000"/>
              </a:schemeClr>
            </a:solidFill>
          </a:endParaRPr>
        </a:p>
      </dsp:txBody>
      <dsp:txXfrm>
        <a:off x="2649500" y="165465"/>
        <a:ext cx="796998" cy="796998"/>
      </dsp:txXfrm>
    </dsp:sp>
    <dsp:sp modelId="{C129F25B-919F-458D-960F-EEFC68E35F48}">
      <dsp:nvSpPr>
        <dsp:cNvPr id="0" name=""/>
        <dsp:cNvSpPr/>
      </dsp:nvSpPr>
      <dsp:spPr>
        <a:xfrm>
          <a:off x="3952472" y="1468437"/>
          <a:ext cx="1127124" cy="112712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dirty="0" smtClean="0">
              <a:solidFill>
                <a:schemeClr val="accent2">
                  <a:lumMod val="50000"/>
                </a:schemeClr>
              </a:solidFill>
            </a:rPr>
            <a:t>Reflecting</a:t>
          </a:r>
          <a:endParaRPr lang="en-US" sz="1100" b="1" kern="1200" dirty="0">
            <a:solidFill>
              <a:schemeClr val="accent2">
                <a:lumMod val="50000"/>
              </a:schemeClr>
            </a:solidFill>
          </a:endParaRPr>
        </a:p>
      </dsp:txBody>
      <dsp:txXfrm>
        <a:off x="4117535" y="1633500"/>
        <a:ext cx="796998" cy="796998"/>
      </dsp:txXfrm>
    </dsp:sp>
    <dsp:sp modelId="{E41BE1D4-6981-4735-B860-C303E82960FD}">
      <dsp:nvSpPr>
        <dsp:cNvPr id="0" name=""/>
        <dsp:cNvSpPr/>
      </dsp:nvSpPr>
      <dsp:spPr>
        <a:xfrm>
          <a:off x="2484437" y="2936472"/>
          <a:ext cx="1127124" cy="112712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dirty="0" smtClean="0">
              <a:solidFill>
                <a:schemeClr val="accent2">
                  <a:lumMod val="50000"/>
                </a:schemeClr>
              </a:solidFill>
            </a:rPr>
            <a:t>Connecting</a:t>
          </a:r>
          <a:endParaRPr lang="en-US" sz="1100" b="1" kern="1200" dirty="0">
            <a:solidFill>
              <a:schemeClr val="accent2">
                <a:lumMod val="50000"/>
              </a:schemeClr>
            </a:solidFill>
          </a:endParaRPr>
        </a:p>
      </dsp:txBody>
      <dsp:txXfrm>
        <a:off x="2649500" y="3101535"/>
        <a:ext cx="796998" cy="796998"/>
      </dsp:txXfrm>
    </dsp:sp>
    <dsp:sp modelId="{20F0B633-0A69-4DBB-9B69-57714D55D2F0}">
      <dsp:nvSpPr>
        <dsp:cNvPr id="0" name=""/>
        <dsp:cNvSpPr/>
      </dsp:nvSpPr>
      <dsp:spPr>
        <a:xfrm>
          <a:off x="1016402" y="1468437"/>
          <a:ext cx="1127124" cy="1127124"/>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dirty="0" smtClean="0">
              <a:solidFill>
                <a:schemeClr val="accent2">
                  <a:lumMod val="50000"/>
                </a:schemeClr>
              </a:solidFill>
            </a:rPr>
            <a:t>Deciding</a:t>
          </a:r>
          <a:endParaRPr lang="en-US" sz="1100" b="1" kern="1200" dirty="0">
            <a:solidFill>
              <a:schemeClr val="accent2">
                <a:lumMod val="50000"/>
              </a:schemeClr>
            </a:solidFill>
          </a:endParaRPr>
        </a:p>
      </dsp:txBody>
      <dsp:txXfrm>
        <a:off x="1181465" y="1633500"/>
        <a:ext cx="796998" cy="796998"/>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50A7C09-8087-4BF4-9A36-742EB672AF55}" type="datetimeFigureOut">
              <a:rPr lang="en-US" smtClean="0"/>
              <a:pPr/>
              <a:t>4/18/2011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D7A3828-4081-4EAC-B4D5-6E4430E0824F}" type="slidenum">
              <a:rPr lang="en-US" smtClean="0"/>
              <a:pPr/>
              <a:t>‹#›</a:t>
            </a:fld>
            <a:endParaRPr lang="en-US"/>
          </a:p>
        </p:txBody>
      </p:sp>
    </p:spTree>
    <p:extLst>
      <p:ext uri="{BB962C8B-B14F-4D97-AF65-F5344CB8AC3E}">
        <p14:creationId xmlns="" xmlns:p14="http://schemas.microsoft.com/office/powerpoint/2010/main" val="276275842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FD4EBA-86AE-4627-BDB4-DEF1C1B0A78F}" type="datetimeFigureOut">
              <a:rPr lang="en-US" smtClean="0"/>
              <a:pPr/>
              <a:t>4/18/2011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D1CBF1-DB94-42F8-A64A-25E4DC8F8101}" type="slidenum">
              <a:rPr lang="en-US" smtClean="0"/>
              <a:pPr/>
              <a:t>‹#›</a:t>
            </a:fld>
            <a:endParaRPr lang="en-US"/>
          </a:p>
        </p:txBody>
      </p:sp>
    </p:spTree>
    <p:extLst>
      <p:ext uri="{BB962C8B-B14F-4D97-AF65-F5344CB8AC3E}">
        <p14:creationId xmlns="" xmlns:p14="http://schemas.microsoft.com/office/powerpoint/2010/main" val="1968322605"/>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a:t>
            </a:r>
            <a:r>
              <a:rPr lang="en-US" baseline="0" dirty="0" smtClean="0"/>
              <a:t> to the Guiding Coalition</a:t>
            </a:r>
          </a:p>
          <a:p>
            <a:r>
              <a:rPr lang="en-US" baseline="0" dirty="0" smtClean="0"/>
              <a:t>Thank you for agreeing to join us on this journey.</a:t>
            </a:r>
          </a:p>
          <a:p>
            <a:r>
              <a:rPr lang="en-US" baseline="0" dirty="0" smtClean="0"/>
              <a:t>My name is Dot Negropontes – facilitator </a:t>
            </a:r>
          </a:p>
          <a:p>
            <a:r>
              <a:rPr lang="en-US" baseline="0" dirty="0" smtClean="0"/>
              <a:t>Superintendent Kurt Sacher and Chair Colleen Butler who you will hear from in a moment</a:t>
            </a:r>
          </a:p>
          <a:p>
            <a:endParaRPr lang="en-US" baseline="0" dirty="0" smtClean="0"/>
          </a:p>
          <a:p>
            <a:endParaRPr lang="en-US" baseline="0" dirty="0" smtClean="0"/>
          </a:p>
          <a:p>
            <a:endParaRPr lang="en-US" baseline="0" dirty="0" smtClean="0"/>
          </a:p>
          <a:p>
            <a:endParaRPr lang="en-US" baseline="0" dirty="0" smtClean="0"/>
          </a:p>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US" baseline="0" dirty="0" smtClean="0"/>
              <a:t>Handout the “give one and get one” form</a:t>
            </a:r>
          </a:p>
          <a:p>
            <a:pPr marL="228600" indent="-228600">
              <a:buFont typeface="+mj-lt"/>
              <a:buAutoNum type="arabicPeriod"/>
            </a:pPr>
            <a:r>
              <a:rPr lang="en-US" baseline="0" dirty="0" smtClean="0"/>
              <a:t>Explain the process and tell them to return to their tables when they have completed their sheet.</a:t>
            </a:r>
          </a:p>
          <a:p>
            <a:pPr marL="228600" indent="-228600">
              <a:buFont typeface="+mj-lt"/>
              <a:buAutoNum type="arabicPeriod"/>
            </a:pPr>
            <a:r>
              <a:rPr lang="en-US" baseline="0" dirty="0" smtClean="0"/>
              <a:t>Flick lights at the end of 5 minutes</a:t>
            </a:r>
          </a:p>
          <a:p>
            <a:pPr marL="228600" indent="-228600">
              <a:buFont typeface="+mj-lt"/>
              <a:buAutoNum type="arabicPeriod"/>
            </a:pPr>
            <a:r>
              <a:rPr lang="en-US" baseline="0" dirty="0" smtClean="0"/>
              <a:t>Debrief  - Ask for a three wishes that you heard that you really liked</a:t>
            </a:r>
          </a:p>
          <a:p>
            <a:pPr marL="228600" indent="-228600">
              <a:buFont typeface="+mj-lt"/>
              <a:buAutoNum type="arabicPeriod"/>
            </a:pP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Rick</a:t>
            </a:r>
            <a:r>
              <a:rPr lang="en-US" baseline="0" dirty="0" smtClean="0"/>
              <a:t> </a:t>
            </a:r>
            <a:r>
              <a:rPr lang="en-US" baseline="0" dirty="0" err="1" smtClean="0"/>
              <a:t>Durfor</a:t>
            </a:r>
            <a:r>
              <a:rPr lang="en-US" baseline="0" dirty="0" smtClean="0"/>
              <a:t> and Bob </a:t>
            </a:r>
            <a:r>
              <a:rPr lang="en-US" baseline="0" dirty="0" err="1" smtClean="0"/>
              <a:t>Eaker</a:t>
            </a:r>
            <a:r>
              <a:rPr lang="en-US" baseline="0" dirty="0" smtClean="0"/>
              <a:t> (1998) – educational mission statements look and sound alike on the surface. </a:t>
            </a:r>
          </a:p>
          <a:p>
            <a:endParaRPr lang="en-US" baseline="0" dirty="0" smtClean="0"/>
          </a:p>
          <a:p>
            <a:r>
              <a:rPr lang="en-US" baseline="0" dirty="0" smtClean="0"/>
              <a:t>However, I believe a shared  mission and vision evolve out of the discourse and consensus building overtime. A mission statement and a vision statement are </a:t>
            </a:r>
            <a:r>
              <a:rPr lang="en-US" u="sng" baseline="0" dirty="0" smtClean="0"/>
              <a:t>alive when they live in the hearts and minds</a:t>
            </a:r>
            <a:r>
              <a:rPr lang="en-US" u="none" baseline="0" dirty="0" smtClean="0"/>
              <a:t> </a:t>
            </a:r>
            <a:r>
              <a:rPr lang="en-US" baseline="0" dirty="0" smtClean="0"/>
              <a:t>of the teachers, administrators, parent, students and community.   What the mission and vision capture is the reason why we choose to work and learn in this jurisdiction and this school. </a:t>
            </a: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Shared – you represent stakeholders.</a:t>
            </a:r>
          </a:p>
          <a:p>
            <a:endParaRPr lang="en-US" dirty="0" smtClean="0"/>
          </a:p>
          <a:p>
            <a:pPr>
              <a:buFont typeface="Arial" pitchFamily="34" charset="0"/>
              <a:buChar char="•"/>
            </a:pPr>
            <a:r>
              <a:rPr lang="en-US" dirty="0" smtClean="0"/>
              <a:t>Telling</a:t>
            </a:r>
            <a:r>
              <a:rPr lang="en-US" baseline="0" dirty="0" smtClean="0"/>
              <a:t> – Boss or Board says…..this is the vision of what the organization is going to look like in 5,  or 10, or 15 years – can be powerful – this is how we got the last vision for CESD. The Board delivered it and we co-</a:t>
            </a:r>
            <a:r>
              <a:rPr lang="en-US" baseline="0" dirty="0" err="1" smtClean="0"/>
              <a:t>missioned</a:t>
            </a:r>
            <a:r>
              <a:rPr lang="en-US" baseline="0" dirty="0" smtClean="0"/>
              <a:t> – lots of good things for students happened. But sometimes you get compliance rather than commitment</a:t>
            </a:r>
          </a:p>
          <a:p>
            <a:pPr>
              <a:buFont typeface="Arial" pitchFamily="34" charset="0"/>
              <a:buChar char="•"/>
            </a:pPr>
            <a:r>
              <a:rPr lang="en-US" baseline="0" dirty="0" smtClean="0"/>
              <a:t>Selling – Boss – trying to engage and persuade people top buy in – we had a little of this, too. </a:t>
            </a:r>
          </a:p>
          <a:p>
            <a:pPr>
              <a:buFont typeface="Arial" pitchFamily="34" charset="0"/>
              <a:buChar char="•"/>
            </a:pPr>
            <a:r>
              <a:rPr lang="en-US" baseline="0" dirty="0" smtClean="0"/>
              <a:t>Testing – Boss – give alternatives and ask for input on the vision through survey – through survey or interviews</a:t>
            </a:r>
          </a:p>
          <a:p>
            <a:pPr>
              <a:buFont typeface="Arial" pitchFamily="34" charset="0"/>
              <a:buChar char="•"/>
            </a:pPr>
            <a:r>
              <a:rPr lang="en-US" baseline="0" dirty="0" smtClean="0"/>
              <a:t>Consulting – Kurt – is working in this area right now – asking for feedback and engaging schools and various groups in conversation – is gathering results and sharing them with groups- If he stopped there and then took his data to the Board to create the mission and vision he would be just consulting, but his work is actually part of a co-creating process that we are engaging in .</a:t>
            </a:r>
          </a:p>
          <a:p>
            <a:pPr>
              <a:buFont typeface="Arial" pitchFamily="34" charset="0"/>
              <a:buChar char="•"/>
            </a:pPr>
            <a:r>
              <a:rPr lang="en-US" baseline="0" dirty="0" smtClean="0"/>
              <a:t>Co-creating – That is our work today.  This entire year has been an exercise in the co-creation of the mission and vision of CESD.</a:t>
            </a:r>
          </a:p>
          <a:p>
            <a:pPr>
              <a:buFont typeface="Arial" pitchFamily="34" charset="0"/>
              <a:buChar char="•"/>
            </a:pPr>
            <a:endParaRPr lang="en-US" baseline="0" dirty="0" smtClean="0"/>
          </a:p>
          <a:p>
            <a:pPr>
              <a:buFont typeface="Arial" pitchFamily="34" charset="0"/>
              <a:buChar char="•"/>
            </a:pPr>
            <a:endParaRPr lang="en-US" baseline="0" dirty="0" smtClean="0"/>
          </a:p>
          <a:p>
            <a:pPr>
              <a:buFont typeface="Arial" pitchFamily="34" charset="0"/>
              <a:buChar char="•"/>
            </a:pPr>
            <a:endParaRPr lang="en-US" baseline="0" dirty="0" smtClean="0"/>
          </a:p>
          <a:p>
            <a:pPr>
              <a:buFont typeface="Arial" pitchFamily="34" charset="0"/>
              <a:buChar char="•"/>
            </a:pPr>
            <a:endParaRPr lang="en-US" baseline="0" dirty="0" smtClean="0"/>
          </a:p>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a:t>
            </a:r>
            <a:r>
              <a:rPr lang="en-US" baseline="0" dirty="0" smtClean="0"/>
              <a:t> is shared visioning so important? It is an important driver in the organic process that results in a focused strategic plan. The metaphor of a machine is perhaps an “old metaphor” . This diagram is linear representation or model of an organic process built on the foundation of relationships and trust. </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Vision</a:t>
            </a:r>
          </a:p>
          <a:p>
            <a:endParaRPr lang="en-US" dirty="0" smtClean="0"/>
          </a:p>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a:t>
            </a:r>
            <a:r>
              <a:rPr lang="en-US" baseline="0" dirty="0" smtClean="0"/>
              <a:t> Kurt has said, “ We bus children everyday, but our mission is not to provide transportation.”  That is not our </a:t>
            </a:r>
            <a:r>
              <a:rPr lang="en-US" baseline="0" smtClean="0"/>
              <a:t>core purporIt </a:t>
            </a:r>
            <a:r>
              <a:rPr lang="en-US" baseline="0" dirty="0" smtClean="0"/>
              <a:t>is important, but our work is about education.</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Hand out the Front data</a:t>
            </a:r>
            <a:r>
              <a:rPr lang="en-US" baseline="0" dirty="0" smtClean="0"/>
              <a:t> on Mission</a:t>
            </a:r>
            <a:endParaRPr lang="en-US" dirty="0" smtClean="0"/>
          </a:p>
          <a:p>
            <a:endParaRPr lang="en-US" dirty="0" smtClean="0"/>
          </a:p>
          <a:p>
            <a:r>
              <a:rPr lang="en-US" dirty="0" smtClean="0"/>
              <a:t>Turn and talk to a </a:t>
            </a:r>
            <a:r>
              <a:rPr lang="en-US" dirty="0" err="1" smtClean="0"/>
              <a:t>neighbour</a:t>
            </a:r>
            <a:r>
              <a:rPr lang="en-US" baseline="0" dirty="0" smtClean="0"/>
              <a:t> - </a:t>
            </a:r>
            <a:r>
              <a:rPr lang="en-US" dirty="0" smtClean="0"/>
              <a:t>Are these emerging themes address</a:t>
            </a:r>
            <a:r>
              <a:rPr lang="en-US" baseline="0" dirty="0" smtClean="0"/>
              <a:t> our core purpose? </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each</a:t>
            </a:r>
            <a:r>
              <a:rPr lang="en-US" baseline="0" dirty="0" smtClean="0"/>
              <a:t> group a sheet with Aim, action and audience on it</a:t>
            </a:r>
          </a:p>
          <a:p>
            <a:r>
              <a:rPr lang="en-US" baseline="0" dirty="0" smtClean="0"/>
              <a:t>Brainstorm words and phrases that answer each section (10 minutes )</a:t>
            </a:r>
          </a:p>
          <a:p>
            <a:r>
              <a:rPr lang="en-US" baseline="0" dirty="0" smtClean="0"/>
              <a:t>Pass 5 times -  (25 minutes)</a:t>
            </a:r>
          </a:p>
          <a:p>
            <a:r>
              <a:rPr lang="en-US" baseline="0" dirty="0" smtClean="0"/>
              <a:t>Back at the table…..table talk and share a couple of insights</a:t>
            </a:r>
          </a:p>
          <a:p>
            <a:r>
              <a:rPr lang="en-US" baseline="0" dirty="0" smtClean="0"/>
              <a:t>Give to </a:t>
            </a:r>
            <a:r>
              <a:rPr lang="en-US" baseline="0" dirty="0" err="1" smtClean="0"/>
              <a:t>Lissa</a:t>
            </a:r>
            <a:r>
              <a:rPr lang="en-US" baseline="0" dirty="0" smtClean="0"/>
              <a:t> and Margo and Sandy to review and </a:t>
            </a:r>
            <a:r>
              <a:rPr lang="en-US" baseline="0" dirty="0" err="1" smtClean="0"/>
              <a:t>consoldate</a:t>
            </a:r>
            <a:endParaRPr lang="en-US" baseline="0" dirty="0" smtClean="0"/>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each</a:t>
            </a:r>
            <a:r>
              <a:rPr lang="en-US" baseline="0" dirty="0" smtClean="0"/>
              <a:t> group a sheet with Aim, action and audience on it</a:t>
            </a:r>
          </a:p>
          <a:p>
            <a:r>
              <a:rPr lang="en-US" baseline="0" dirty="0" smtClean="0"/>
              <a:t>Brainstorm words and phrases that answer each section (10 minutes )</a:t>
            </a:r>
          </a:p>
          <a:p>
            <a:r>
              <a:rPr lang="en-US" baseline="0" dirty="0" smtClean="0"/>
              <a:t>Pass 5 times -  (25 minutes)</a:t>
            </a:r>
          </a:p>
          <a:p>
            <a:r>
              <a:rPr lang="en-US" baseline="0" dirty="0" smtClean="0"/>
              <a:t>Back at the table…..table talk and share a couple of insights</a:t>
            </a:r>
          </a:p>
          <a:p>
            <a:r>
              <a:rPr lang="en-US" baseline="0" dirty="0" smtClean="0"/>
              <a:t>Give to Lissa and Margo and Sandy to review and </a:t>
            </a:r>
            <a:r>
              <a:rPr lang="en-US" baseline="0" dirty="0" err="1" smtClean="0"/>
              <a:t>consoldate</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Why we need a transformation</a:t>
            </a:r>
            <a:r>
              <a:rPr lang="en-CA" baseline="0" dirty="0" smtClean="0"/>
              <a:t> of the education system</a:t>
            </a:r>
            <a:endParaRPr lang="en-CA" dirty="0"/>
          </a:p>
        </p:txBody>
      </p:sp>
    </p:spTree>
    <p:extLst>
      <p:ext uri="{BB962C8B-B14F-4D97-AF65-F5344CB8AC3E}">
        <p14:creationId xmlns="" xmlns:p14="http://schemas.microsoft.com/office/powerpoint/2010/main" val="2540323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a:t>
            </a:r>
            <a:r>
              <a:rPr lang="en-US" baseline="0" dirty="0" smtClean="0"/>
              <a:t> the first meeting of the Guiding Coalition we used this quote in an activity to get to know each other. I think it has become a bit of an inspiration for us as we delved into the Inspiration Action documents and data from the division. </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Insert video</a:t>
            </a:r>
            <a:r>
              <a:rPr lang="en-CA" baseline="0" dirty="0" smtClean="0"/>
              <a:t> of kids  - </a:t>
            </a:r>
            <a:r>
              <a:rPr lang="en-CA" dirty="0" err="1" smtClean="0"/>
              <a:t>Westglen</a:t>
            </a:r>
            <a:r>
              <a:rPr lang="en-CA" dirty="0" smtClean="0"/>
              <a:t>,</a:t>
            </a:r>
            <a:r>
              <a:rPr lang="en-CA" baseline="0" dirty="0" smtClean="0"/>
              <a:t> OHS, Bowden and IMS and IHS</a:t>
            </a:r>
            <a:endParaRPr lang="en-CA" dirty="0"/>
          </a:p>
        </p:txBody>
      </p:sp>
    </p:spTree>
    <p:extLst>
      <p:ext uri="{BB962C8B-B14F-4D97-AF65-F5344CB8AC3E}">
        <p14:creationId xmlns="" xmlns:p14="http://schemas.microsoft.com/office/powerpoint/2010/main" val="2723847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Hand out the Front Data</a:t>
            </a:r>
          </a:p>
          <a:p>
            <a:endParaRPr lang="en-US" dirty="0" smtClean="0"/>
          </a:p>
          <a:p>
            <a:r>
              <a:rPr lang="en-US" dirty="0" smtClean="0"/>
              <a:t>Themes that have emerged</a:t>
            </a:r>
            <a:r>
              <a:rPr lang="en-US" baseline="0" dirty="0" smtClean="0"/>
              <a:t> from CESD Data. Hard  for people to vision. Early data really addressed current reality and specific issues as they spoke with Kurt. Some of these themes are visionary…but are they all? </a:t>
            </a:r>
          </a:p>
          <a:p>
            <a:endParaRPr lang="en-US" baseline="0" dirty="0" smtClean="0"/>
          </a:p>
          <a:p>
            <a:r>
              <a:rPr lang="en-US" baseline="0" dirty="0" smtClean="0"/>
              <a:t>Turn and talk……are these themes visionary?</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Issue -  </a:t>
            </a:r>
            <a:r>
              <a:rPr lang="en-US" sz="1200" kern="1200" dirty="0" smtClean="0">
                <a:solidFill>
                  <a:schemeClr val="tx1"/>
                </a:solidFill>
                <a:latin typeface="+mn-lt"/>
                <a:ea typeface="+mn-ea"/>
                <a:cs typeface="+mn-cs"/>
              </a:rPr>
              <a:t>an important question that is in dispute and must be settled</a:t>
            </a:r>
          </a:p>
          <a:p>
            <a:r>
              <a:rPr lang="en-US" sz="1200" kern="1200" dirty="0" smtClean="0">
                <a:solidFill>
                  <a:schemeClr val="tx1"/>
                </a:solidFill>
                <a:latin typeface="+mn-lt"/>
                <a:ea typeface="+mn-ea"/>
                <a:cs typeface="+mn-cs"/>
              </a:rPr>
              <a:t>Trend - a general direction in which something moves or changes</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In groups….discuss</a:t>
            </a:r>
            <a:r>
              <a:rPr lang="en-CA" baseline="0" dirty="0" smtClean="0"/>
              <a:t> the following. A recorder may want to jot down some notes</a:t>
            </a:r>
            <a:endParaRPr lang="en-CA" dirty="0"/>
          </a:p>
        </p:txBody>
      </p:sp>
    </p:spTree>
    <p:extLst>
      <p:ext uri="{BB962C8B-B14F-4D97-AF65-F5344CB8AC3E}">
        <p14:creationId xmlns="" xmlns:p14="http://schemas.microsoft.com/office/powerpoint/2010/main" val="36566000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Create</a:t>
            </a:r>
            <a:r>
              <a:rPr lang="en-US" baseline="0" dirty="0" smtClean="0"/>
              <a:t> the future, not predict the future.  </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CA" sz="1200" kern="1200" dirty="0" smtClean="0">
                <a:solidFill>
                  <a:schemeClr val="tx1"/>
                </a:solidFill>
                <a:latin typeface="+mn-lt"/>
                <a:ea typeface="+mn-ea"/>
                <a:cs typeface="+mn-cs"/>
              </a:rPr>
              <a:t>What matters at Chinook’s Edge School Division:</a:t>
            </a:r>
            <a:endParaRPr lang="en-US"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An open hand is a gesture of greeting, acceptance, support</a:t>
            </a:r>
            <a:endParaRPr lang="en-US"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Students being in the palm symbolizes nurturing, protection and the centre of all that matters</a:t>
            </a:r>
            <a:endParaRPr lang="en-US"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An open palm is ready to give and to receive</a:t>
            </a:r>
            <a:endParaRPr lang="en-US"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Hands can connect with other hands to work together, garner strength, enhance relationships and build community</a:t>
            </a:r>
            <a:endParaRPr lang="en-US"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The work/solutions/answers to making things matter is at our fingertips.</a:t>
            </a:r>
          </a:p>
          <a:p>
            <a:endParaRPr lang="en-CA"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I’ve thought of another thing…..where are the parents and the community….well, they are represented in the leaders and in the learning environment. Relationships</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….does that make sense?</a:t>
            </a:r>
          </a:p>
          <a:p>
            <a:endParaRPr lang="en-US" sz="1200" kern="1200" dirty="0" smtClean="0">
              <a:solidFill>
                <a:schemeClr val="tx1"/>
              </a:solidFill>
              <a:latin typeface="+mn-lt"/>
              <a:ea typeface="+mn-ea"/>
              <a:cs typeface="+mn-cs"/>
            </a:endParaRPr>
          </a:p>
          <a:p>
            <a:endParaRPr lang="en-US" sz="1200" b="1" kern="1200" dirty="0" smtClean="0">
              <a:solidFill>
                <a:schemeClr val="tx1"/>
              </a:solidFill>
              <a:latin typeface="+mn-lt"/>
              <a:ea typeface="+mn-ea"/>
              <a:cs typeface="+mn-cs"/>
            </a:endParaRPr>
          </a:p>
          <a:p>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What matters</a:t>
            </a:r>
            <a:r>
              <a:rPr lang="en-US" sz="1200" b="1" kern="1200" baseline="0" dirty="0" smtClean="0">
                <a:solidFill>
                  <a:schemeClr val="tx1"/>
                </a:solidFill>
                <a:latin typeface="+mn-lt"/>
                <a:ea typeface="+mn-ea"/>
                <a:cs typeface="+mn-cs"/>
              </a:rPr>
              <a:t> at CESD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Where Students Come First</a:t>
            </a:r>
          </a:p>
          <a:p>
            <a:r>
              <a:rPr lang="en-US" sz="1200" kern="1200" baseline="0" dirty="0" smtClean="0">
                <a:solidFill>
                  <a:schemeClr val="tx1"/>
                </a:solidFill>
                <a:latin typeface="+mn-lt"/>
                <a:ea typeface="+mn-ea"/>
                <a:cs typeface="+mn-cs"/>
              </a:rPr>
              <a:t> </a:t>
            </a:r>
          </a:p>
          <a:p>
            <a:r>
              <a:rPr lang="en-US" sz="1200" kern="1200" baseline="0" dirty="0" smtClean="0">
                <a:solidFill>
                  <a:schemeClr val="tx1"/>
                </a:solidFill>
                <a:latin typeface="+mn-lt"/>
                <a:ea typeface="+mn-ea"/>
                <a:cs typeface="+mn-cs"/>
              </a:rPr>
              <a:t>Teachers matter, Leaders matter, Support staff matter, Relationships Matter and Learning Environments Matter</a:t>
            </a:r>
          </a:p>
          <a:p>
            <a:r>
              <a:rPr lang="en-US" sz="1200" kern="1200" baseline="0" smtClean="0">
                <a:solidFill>
                  <a:schemeClr val="tx1"/>
                </a:solidFill>
                <a:latin typeface="+mn-lt"/>
                <a:ea typeface="+mn-ea"/>
                <a:cs typeface="+mn-cs"/>
              </a:rPr>
              <a:t>“Parents </a:t>
            </a:r>
            <a:r>
              <a:rPr lang="en-US" sz="1200" kern="1200" baseline="0" dirty="0" smtClean="0">
                <a:solidFill>
                  <a:schemeClr val="tx1"/>
                </a:solidFill>
                <a:latin typeface="+mn-lt"/>
                <a:ea typeface="+mn-ea"/>
                <a:cs typeface="+mn-cs"/>
              </a:rPr>
              <a:t>and Community </a:t>
            </a:r>
            <a:r>
              <a:rPr lang="en-US" sz="1200" kern="1200" baseline="0" smtClean="0">
                <a:solidFill>
                  <a:schemeClr val="tx1"/>
                </a:solidFill>
                <a:latin typeface="+mn-lt"/>
                <a:ea typeface="+mn-ea"/>
                <a:cs typeface="+mn-cs"/>
              </a:rPr>
              <a:t>on the cuff”</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Personal</a:t>
            </a:r>
            <a:r>
              <a:rPr lang="en-US" baseline="0" dirty="0" smtClean="0"/>
              <a:t> learning and organizational learning  follow a similar cycle – you’ve been engaged in this cycle as many times in the past. CESD is a place where we now need to engage in some purposeful learning. Time to stop and reflect for a moment – make some connections, and decide on our preferred future and ensure our actions are moving us towards that vision.</a:t>
            </a:r>
          </a:p>
          <a:p>
            <a:endParaRPr lang="en-US" baseline="0" dirty="0" smtClean="0"/>
          </a:p>
          <a:p>
            <a:pPr>
              <a:buFont typeface="Arial" pitchFamily="34" charset="0"/>
              <a:buChar char="•"/>
            </a:pPr>
            <a:r>
              <a:rPr lang="en-US" baseline="0" dirty="0" smtClean="0"/>
              <a:t>Connecting – research, scanning, creating ideas, possibilities for action, links between potential actions and patterns that already exist</a:t>
            </a:r>
          </a:p>
          <a:p>
            <a:pPr>
              <a:buFont typeface="Arial" pitchFamily="34" charset="0"/>
              <a:buNone/>
            </a:pPr>
            <a:r>
              <a:rPr lang="en-US" baseline="0" dirty="0" smtClean="0"/>
              <a:t>What have we learned? What new understandings do we have? What are we going to do next?</a:t>
            </a:r>
          </a:p>
          <a:p>
            <a:pPr>
              <a:buFont typeface="Arial" pitchFamily="34" charset="0"/>
              <a:buNone/>
            </a:pPr>
            <a:endParaRPr lang="en-US" baseline="0" dirty="0" smtClean="0"/>
          </a:p>
          <a:p>
            <a:pPr>
              <a:buFont typeface="Arial" pitchFamily="34" charset="0"/>
              <a:buChar char="•"/>
            </a:pPr>
            <a:r>
              <a:rPr lang="en-US" baseline="0" dirty="0" smtClean="0"/>
              <a:t>Deciding – settling on a method for action</a:t>
            </a:r>
          </a:p>
          <a:p>
            <a:pPr>
              <a:buFont typeface="Arial" pitchFamily="34" charset="0"/>
              <a:buChar char="•"/>
            </a:pPr>
            <a:endParaRPr lang="en-US" baseline="0" dirty="0" smtClean="0"/>
          </a:p>
          <a:p>
            <a:pPr>
              <a:buFont typeface="Arial" pitchFamily="34" charset="0"/>
              <a:buChar char="•"/>
            </a:pPr>
            <a:r>
              <a:rPr lang="en-US" baseline="0" dirty="0" smtClean="0"/>
              <a:t>Doing – performing a task</a:t>
            </a:r>
          </a:p>
          <a:p>
            <a:pPr>
              <a:buFont typeface="Arial" pitchFamily="34" charset="0"/>
              <a:buChar char="•"/>
            </a:pPr>
            <a:endParaRPr lang="en-US" baseline="0" dirty="0" smtClean="0"/>
          </a:p>
          <a:p>
            <a:pPr>
              <a:buFont typeface="Arial" pitchFamily="34" charset="0"/>
              <a:buChar char="•"/>
            </a:pPr>
            <a:r>
              <a:rPr lang="en-US" baseline="0" dirty="0" smtClean="0"/>
              <a:t>Reflection – thinking and feeling </a:t>
            </a:r>
          </a:p>
          <a:p>
            <a:pPr>
              <a:buFont typeface="Arial" pitchFamily="34" charset="0"/>
              <a:buChar char="•"/>
            </a:pPr>
            <a:endParaRPr lang="en-US" baseline="0" dirty="0" smtClean="0"/>
          </a:p>
          <a:p>
            <a:pPr>
              <a:buFont typeface="Arial" pitchFamily="34" charset="0"/>
              <a:buChar char="•"/>
            </a:pPr>
            <a:r>
              <a:rPr lang="en-US" baseline="0" dirty="0" smtClean="0"/>
              <a:t>Our role in today – is to focus on the reflecting and connecting and today we are going to do some deciding</a:t>
            </a:r>
          </a:p>
          <a:p>
            <a:pPr>
              <a:buFont typeface="Arial" pitchFamily="34" charset="0"/>
              <a:buNone/>
            </a:pPr>
            <a:endParaRPr lang="en-US" baseline="0" dirty="0" smtClean="0"/>
          </a:p>
          <a:p>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Tease the big ideas</a:t>
            </a:r>
            <a:r>
              <a:rPr lang="en-CA" baseline="0" dirty="0" smtClean="0"/>
              <a:t> from your brainstorm</a:t>
            </a:r>
          </a:p>
          <a:p>
            <a:r>
              <a:rPr lang="en-CA" baseline="0" dirty="0" smtClean="0"/>
              <a:t>Begin to wordsmith in a small group.</a:t>
            </a:r>
            <a:endParaRPr lang="en-CA" dirty="0"/>
          </a:p>
        </p:txBody>
      </p:sp>
    </p:spTree>
    <p:extLst>
      <p:ext uri="{BB962C8B-B14F-4D97-AF65-F5344CB8AC3E}">
        <p14:creationId xmlns="" xmlns:p14="http://schemas.microsoft.com/office/powerpoint/2010/main" val="38765067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a:t>
            </a:r>
            <a:r>
              <a:rPr lang="en-US" baseline="0" dirty="0" smtClean="0"/>
              <a:t> me when I read both of these visioning statements – I recall relationships, conversations, up and downs as we detected the mission and vision of each of these organizations. There were a lot of people involved in the work that led up to these actual statements being written down and then as one of the leaders, my role was to bring them to the fore front in the planning process – reminding people that we were guided by these visioning statements – the power comes as everyone becomes the “keeper of the vision” but it is certainly the role of the leaders in the organization to model this.</a:t>
            </a:r>
          </a:p>
          <a:p>
            <a:r>
              <a:rPr lang="en-US" baseline="0" dirty="0" smtClean="0"/>
              <a:t>Visioning does matter – but to be very powerful it must be shared.</a:t>
            </a:r>
          </a:p>
          <a:p>
            <a:endParaRPr lang="en-US" baseline="0" dirty="0" smtClean="0"/>
          </a:p>
          <a:p>
            <a:r>
              <a:rPr lang="en-US" baseline="0" dirty="0" smtClean="0"/>
              <a:t>Reflect on your own vision statements for your school or organization……</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chemeClr val="accent2">
                    <a:lumMod val="75000"/>
                  </a:schemeClr>
                </a:solidFill>
              </a:rPr>
              <a:t>Our process today</a:t>
            </a:r>
            <a:r>
              <a:rPr lang="en-US" baseline="0" dirty="0" smtClean="0">
                <a:solidFill>
                  <a:schemeClr val="accent2">
                    <a:lumMod val="75000"/>
                  </a:schemeClr>
                </a:solidFill>
              </a:rPr>
              <a:t> is to work together to capture the key elements that have been emerging from Kurt’s visits to schools, input from GC stakeholders, and school councils and trends, issues and big ideas that are being discussed in education. We will begin the process of fashioning these concepts into mission and vision statements.</a:t>
            </a:r>
          </a:p>
          <a:p>
            <a:r>
              <a:rPr lang="en-US" baseline="0" dirty="0" smtClean="0">
                <a:solidFill>
                  <a:schemeClr val="accent2">
                    <a:lumMod val="75000"/>
                  </a:schemeClr>
                </a:solidFill>
              </a:rPr>
              <a:t>We will leave today with some draft elements mission and vision statements. A small team of “wordsmiths” will craft and polish draft statements into statements after the Board of Education Public Consultation input on May 10 and 17. The “wordsmiths” will polish  more as needed. The final draft will be presented to the CESD Board Education Committee for review in May and then approval at a future Board meeting.</a:t>
            </a:r>
            <a:endParaRPr lang="en-US" dirty="0" smtClean="0">
              <a:solidFill>
                <a:schemeClr val="accent2">
                  <a:lumMod val="75000"/>
                </a:schemeClr>
              </a:solidFill>
            </a:endParaRPr>
          </a:p>
          <a:p>
            <a:endParaRPr lang="en-US" dirty="0" smtClean="0">
              <a:solidFill>
                <a:schemeClr val="accent2">
                  <a:lumMod val="75000"/>
                </a:schemeClr>
              </a:solidFill>
            </a:endParaRP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Introduce</a:t>
            </a:r>
            <a:r>
              <a:rPr lang="en-US" baseline="0" dirty="0" smtClean="0"/>
              <a:t> Colleen and Kurt</a:t>
            </a:r>
          </a:p>
          <a:p>
            <a:endParaRPr lang="en-US" baseline="0" dirty="0" smtClean="0"/>
          </a:p>
          <a:p>
            <a:r>
              <a:rPr lang="en-US" baseline="0" dirty="0" smtClean="0"/>
              <a:t>Colleen – message regarding the importance of listening to all the voices of stakeholders, purpose of the CESD and vision for the future.</a:t>
            </a:r>
          </a:p>
          <a:p>
            <a:r>
              <a:rPr lang="en-US" baseline="0" dirty="0" smtClean="0"/>
              <a:t>Colleen – introduce the trustees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Kurt – message regarding the “Board’s Vision” and the trust the Board has placed in the Guiding Coalition to “guide” the visioning process.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Kurt – introduce superintendents</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Role of the Guiding</a:t>
            </a:r>
            <a:r>
              <a:rPr lang="en-US" baseline="0" dirty="0" smtClean="0"/>
              <a:t> Coalition  -</a:t>
            </a:r>
          </a:p>
          <a:p>
            <a:r>
              <a:rPr lang="en-US" baseline="0" dirty="0" smtClean="0"/>
              <a:t>Have expanding their expertise through reading, reflecting, discussion. They have been engaged in data analysis and today they will provide leadership as we go through a number of activities.  They will also vet the final drafts of the vision and mission statements before they are presented to the Board of Education for approval.</a:t>
            </a:r>
          </a:p>
          <a:p>
            <a:endParaRPr lang="en-US" baseline="0" dirty="0" smtClean="0"/>
          </a:p>
          <a:p>
            <a:r>
              <a:rPr lang="en-US" baseline="0" dirty="0" smtClean="0"/>
              <a:t>Ask them to stand – to be acknowledged</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Who are you……you represent</a:t>
            </a:r>
            <a:r>
              <a:rPr lang="en-US" baseline="0" dirty="0" smtClean="0"/>
              <a:t> all of these areas……and some of you are “more than one” </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 – Greg and Margo</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During the</a:t>
            </a:r>
            <a:r>
              <a:rPr lang="en-US" baseline="0" dirty="0" smtClean="0"/>
              <a:t> course of the day, there will be times that you will need roles fulfilled. I will assume that you can self-manage those roles in a way that suits your group.  You can see the norms for the day are to encourage the participation of everyone. In </a:t>
            </a:r>
            <a:r>
              <a:rPr lang="en-US" baseline="0" dirty="0" err="1" smtClean="0"/>
              <a:t>improv</a:t>
            </a:r>
            <a:r>
              <a:rPr lang="en-US" baseline="0" dirty="0" smtClean="0"/>
              <a:t>, actors are encouraged to “say yes” to advance the improve – I encourage you to “say yes” to advance your group through the process of the day.</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lgn="ctr" eaLnBrk="1" latinLnBrk="0" hangingPunct="1"/>
            <a:fld id="{23A271A1-F6D6-438B-A432-4747EE7ECD40}" type="datetimeFigureOut">
              <a:rPr lang="en-US" smtClean="0"/>
              <a:pPr algn="ctr" eaLnBrk="1" latinLnBrk="0" hangingPunct="1"/>
              <a:t>4/18/2011</a:t>
            </a:fld>
            <a:endParaRPr lang="en-US" sz="2000" dirty="0">
              <a:solidFill>
                <a:srgbClr val="FFFFFF"/>
              </a:solidFill>
            </a:endParaRPr>
          </a:p>
        </p:txBody>
      </p:sp>
      <p:sp>
        <p:nvSpPr>
          <p:cNvPr id="19" name="Footer Placeholder 18"/>
          <p:cNvSpPr>
            <a:spLocks noGrp="1"/>
          </p:cNvSpPr>
          <p:nvPr>
            <p:ph type="ftr" sz="quarter" idx="11"/>
          </p:nvPr>
        </p:nvSpPr>
        <p:spPr/>
        <p:txBody>
          <a:bodyPr/>
          <a:lstStyle/>
          <a:p>
            <a:pPr algn="r" eaLnBrk="1" latinLnBrk="0" hangingPunct="1"/>
            <a:endParaRPr kumimoji="0" lang="en-US" dirty="0">
              <a:solidFill>
                <a:schemeClr val="tx2"/>
              </a:solidFill>
            </a:endParaRPr>
          </a:p>
        </p:txBody>
      </p:sp>
      <p:sp>
        <p:nvSpPr>
          <p:cNvPr id="27" name="Slide Number Placeholder 26"/>
          <p:cNvSpPr>
            <a:spLocks noGrp="1"/>
          </p:cNvSpPr>
          <p:nvPr>
            <p:ph type="sldNum" sz="quarter" idx="12"/>
          </p:nvPr>
        </p:nvSpPr>
        <p:spPr/>
        <p:txBody>
          <a:bodyPr/>
          <a:lstStyle/>
          <a:p>
            <a:fld id="{F0C94032-CD4C-4C25-B0C2-CEC720522D92}" type="slidenum">
              <a:rPr kumimoji="0" lang="en-US" smtClean="0"/>
              <a:pPr/>
              <a:t>‹#›</a:t>
            </a:fld>
            <a:endParaRPr kumimoji="0" lang="en-US" dirty="0">
              <a:solidFill>
                <a:schemeClr val="tx2"/>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A271A1-F6D6-438B-A432-4747EE7ECD40}" type="datetimeFigureOut">
              <a:rPr lang="en-US" smtClean="0"/>
              <a:pPr/>
              <a:t>4/18/2011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F0C94032-CD4C-4C25-B0C2-CEC720522D92}"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A271A1-F6D6-438B-A432-4747EE7ECD40}" type="datetimeFigureOut">
              <a:rPr lang="en-US" smtClean="0"/>
              <a:pPr/>
              <a:t>4/18/2011</a:t>
            </a:fld>
            <a:endParaRPr lang="en-US" dirty="0"/>
          </a:p>
        </p:txBody>
      </p:sp>
      <p:sp>
        <p:nvSpPr>
          <p:cNvPr id="5" name="Footer Placeholder 4"/>
          <p:cNvSpPr>
            <a:spLocks noGrp="1"/>
          </p:cNvSpPr>
          <p:nvPr>
            <p:ph type="ftr" sz="quarter" idx="11"/>
          </p:nvPr>
        </p:nvSpPr>
        <p:spPr/>
        <p:txBody>
          <a:bodyPr/>
          <a:lstStyle/>
          <a:p>
            <a:endParaRPr kumimoji="0" lang="en-US" dirty="0"/>
          </a:p>
        </p:txBody>
      </p:sp>
      <p:sp>
        <p:nvSpPr>
          <p:cNvPr id="6" name="Slide Number Placeholder 5"/>
          <p:cNvSpPr>
            <a:spLocks noGrp="1"/>
          </p:cNvSpPr>
          <p:nvPr>
            <p:ph type="sldNum" sz="quarter" idx="12"/>
          </p:nvPr>
        </p:nvSpPr>
        <p:spPr/>
        <p:txBody>
          <a:bodyPr/>
          <a:lstStyle/>
          <a:p>
            <a:fld id="{F0C94032-CD4C-4C25-B0C2-CEC720522D92}" type="slidenum">
              <a:rPr kumimoji="0" lang="en-US" smtClean="0"/>
              <a:pPr/>
              <a:t>‹#›</a:t>
            </a:fld>
            <a:endParaRPr kumimoji="0"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A271A1-F6D6-438B-A432-4747EE7ECD40}" type="datetimeFigureOut">
              <a:rPr lang="en-US" smtClean="0"/>
              <a:pPr/>
              <a:t>4/18/2011</a:t>
            </a:fld>
            <a:endParaRPr lang="en-US" dirty="0"/>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F0C94032-CD4C-4C25-B0C2-CEC720522D92}" type="slidenum">
              <a:rPr kumimoji="0" lang="en-US" smtClean="0"/>
              <a:pPr/>
              <a:t>‹#›</a:t>
            </a:fld>
            <a:endParaRPr kumimoji="0" lang="en-US" dirty="0">
              <a:solidFill>
                <a:srgbClr val="FFFFFF"/>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3A271A1-F6D6-438B-A432-4747EE7ECD40}" type="datetimeFigureOut">
              <a:rPr lang="en-US" smtClean="0"/>
              <a:pPr/>
              <a:t>4/18/2011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pPr algn="ctr" eaLnBrk="1" latinLnBrk="0" hangingPunct="1"/>
            <a:fld id="{F0C94032-CD4C-4C25-B0C2-CEC720522D92}" type="slidenum">
              <a:rPr kumimoji="0" lang="en-US" smtClean="0"/>
              <a:pPr algn="ctr" eaLnBrk="1" latinLnBrk="0" hangingPunct="1"/>
              <a:t>‹#›</a:t>
            </a:fld>
            <a:endParaRPr kumimoji="0" lang="en-US" sz="2400" dirty="0">
              <a:solidFill>
                <a:srgbClr val="FFFFFF"/>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3A271A1-F6D6-438B-A432-4747EE7ECD40}" type="datetimeFigureOut">
              <a:rPr lang="en-US" smtClean="0"/>
              <a:pPr/>
              <a:t>4/18/2011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pPr algn="ctr" eaLnBrk="1" latinLnBrk="0" hangingPunct="1"/>
            <a:fld id="{F0C94032-CD4C-4C25-B0C2-CEC720522D92}" type="slidenum">
              <a:rPr kumimoji="0" lang="en-US" smtClean="0"/>
              <a:pPr algn="ct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3A271A1-F6D6-438B-A432-4747EE7ECD40}" type="datetimeFigureOut">
              <a:rPr lang="en-US" smtClean="0"/>
              <a:pPr/>
              <a:t>4/18/2011</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pPr algn="ctr" eaLnBrk="1" latinLnBrk="0" hangingPunct="1"/>
            <a:fld id="{F0C94032-CD4C-4C25-B0C2-CEC720522D92}" type="slidenum">
              <a:rPr kumimoji="0" lang="en-US" smtClean="0"/>
              <a:pPr algn="ctr" eaLnBrk="1" latinLnBrk="0" hangingPunct="1"/>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3A271A1-F6D6-438B-A432-4747EE7ECD40}" type="datetimeFigureOut">
              <a:rPr lang="en-US" smtClean="0"/>
              <a:pPr/>
              <a:t>4/18/2011</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F0C94032-CD4C-4C25-B0C2-CEC720522D92}" type="slidenum">
              <a:rPr kumimoji="0" lang="en-US" smtClean="0"/>
              <a:pPr/>
              <a:t>‹#›</a:t>
            </a:fld>
            <a:endParaRPr kumimoji="0" lang="en-US" dirty="0">
              <a:solidFill>
                <a:srgbClr val="FFFFFF"/>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A271A1-F6D6-438B-A432-4747EE7ECD40}" type="datetimeFigureOut">
              <a:rPr lang="en-US" smtClean="0"/>
              <a:pPr/>
              <a:t>4/18/2011</a:t>
            </a:fld>
            <a:endParaRPr lang="en-US"/>
          </a:p>
        </p:txBody>
      </p:sp>
      <p:sp>
        <p:nvSpPr>
          <p:cNvPr id="3" name="Footer Placeholder 2"/>
          <p:cNvSpPr>
            <a:spLocks noGrp="1"/>
          </p:cNvSpPr>
          <p:nvPr>
            <p:ph type="ftr" sz="quarter" idx="11"/>
          </p:nvPr>
        </p:nvSpPr>
        <p:spPr/>
        <p:txBody>
          <a:bodyPr/>
          <a:lstStyle/>
          <a:p>
            <a:endParaRPr kumimoji="0" lang="en-US" dirty="0"/>
          </a:p>
        </p:txBody>
      </p:sp>
      <p:sp>
        <p:nvSpPr>
          <p:cNvPr id="4" name="Slide Number Placeholder 3"/>
          <p:cNvSpPr>
            <a:spLocks noGrp="1"/>
          </p:cNvSpPr>
          <p:nvPr>
            <p:ph type="sldNum" sz="quarter" idx="12"/>
          </p:nvPr>
        </p:nvSpPr>
        <p:spPr/>
        <p:txBody>
          <a:bodyPr/>
          <a:lstStyle/>
          <a:p>
            <a:fld id="{F0C94032-CD4C-4C25-B0C2-CEC720522D92}" type="slidenum">
              <a:rPr kumimoji="0" lang="en-US" smtClean="0"/>
              <a:pPr/>
              <a:t>‹#›</a:t>
            </a:fld>
            <a:endParaRPr kumimoji="0" lang="en-US" dirty="0">
              <a:solidFill>
                <a:schemeClr val="tx2"/>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3A271A1-F6D6-438B-A432-4747EE7ECD40}" type="datetimeFigureOut">
              <a:rPr lang="en-US" smtClean="0"/>
              <a:pPr/>
              <a:t>4/18/2011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F0C94032-CD4C-4C25-B0C2-CEC720522D92}" type="slidenum">
              <a:rPr kumimoji="0" lang="en-US" smtClean="0"/>
              <a:pPr/>
              <a:t>‹#›</a:t>
            </a:fld>
            <a:endParaRPr kumimoji="0" lang="en-US" dirty="0">
              <a:solidFill>
                <a:srgbClr val="FFFFFF"/>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3A271A1-F6D6-438B-A432-4747EE7ECD40}" type="datetimeFigureOut">
              <a:rPr lang="en-US" smtClean="0"/>
              <a:pPr/>
              <a:t>4/18/2011</a:t>
            </a:fld>
            <a:endParaRPr lang="en-US"/>
          </a:p>
        </p:txBody>
      </p:sp>
      <p:sp>
        <p:nvSpPr>
          <p:cNvPr id="6" name="Footer Placeholder 5"/>
          <p:cNvSpPr>
            <a:spLocks noGrp="1"/>
          </p:cNvSpPr>
          <p:nvPr>
            <p:ph type="ftr" sz="quarter" idx="11"/>
          </p:nvPr>
        </p:nvSpPr>
        <p:spPr/>
        <p:txBody>
          <a:bodyPr/>
          <a:lstStyle/>
          <a:p>
            <a:endParaRPr kumimoji="0" lang="en-US" dirty="0"/>
          </a:p>
        </p:txBody>
      </p:sp>
      <p:sp>
        <p:nvSpPr>
          <p:cNvPr id="7" name="Slide Number Placeholder 6"/>
          <p:cNvSpPr>
            <a:spLocks noGrp="1"/>
          </p:cNvSpPr>
          <p:nvPr>
            <p:ph type="sldNum" sz="quarter" idx="12"/>
          </p:nvPr>
        </p:nvSpPr>
        <p:spPr>
          <a:xfrm>
            <a:off x="8077200" y="6356350"/>
            <a:ext cx="609600" cy="365125"/>
          </a:xfrm>
        </p:spPr>
        <p:txBody>
          <a:bodyPr/>
          <a:lstStyle/>
          <a:p>
            <a:pPr algn="ctr" eaLnBrk="1" latinLnBrk="0" hangingPunct="1"/>
            <a:fld id="{F0C94032-CD4C-4C25-B0C2-CEC720522D92}" type="slidenum">
              <a:rPr kumimoji="0" lang="en-US" smtClean="0"/>
              <a:pPr algn="ctr" eaLnBrk="1" latinLnBrk="0" hangingPunct="1"/>
              <a:t>‹#›</a:t>
            </a:fld>
            <a:endParaRPr kumimoji="0" lang="en-US" sz="2800"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3A271A1-F6D6-438B-A432-4747EE7ECD40}" type="datetimeFigureOut">
              <a:rPr lang="en-US" smtClean="0"/>
              <a:pPr/>
              <a:t>4/18/2011</a:t>
            </a:fld>
            <a:endParaRPr lang="en-US" sz="1400" dirty="0">
              <a:solidFill>
                <a:schemeClr val="tx2"/>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r" eaLnBrk="1" latinLnBrk="0" hangingPunct="1"/>
            <a:endParaRPr kumimoji="0" lang="en-US" sz="1400" dirty="0">
              <a:solidFill>
                <a:schemeClr val="tx2"/>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lgn="ctr" eaLnBrk="1" latinLnBrk="0" hangingPunct="1"/>
            <a:fld id="{F0C94032-CD4C-4C25-B0C2-CEC720522D92}" type="slidenum">
              <a:rPr kumimoji="0" lang="en-US" smtClean="0"/>
              <a:pPr algn="ctr" eaLnBrk="1" latinLnBrk="0" hangingPunct="1"/>
              <a:t>‹#›</a:t>
            </a:fld>
            <a:endParaRPr kumimoji="0" lang="en-US" sz="1400" b="1" dirty="0">
              <a:solidFill>
                <a:srgbClr val="FFFFFF"/>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QuickStyle" Target="../diagrams/quickStyle3.xml"/><Relationship Id="rId3" Type="http://schemas.openxmlformats.org/officeDocument/2006/relationships/diagramData" Target="../diagrams/data1.xml"/><Relationship Id="rId7" Type="http://schemas.openxmlformats.org/officeDocument/2006/relationships/diagramData" Target="../diagrams/data2.xml"/><Relationship Id="rId12" Type="http://schemas.openxmlformats.org/officeDocument/2006/relationships/diagramLayout" Target="../diagrams/layout3.xml"/><Relationship Id="rId17" Type="http://schemas.microsoft.com/office/2007/relationships/diagramDrawing" Target="../diagrams/drawing3.xml"/><Relationship Id="rId2" Type="http://schemas.openxmlformats.org/officeDocument/2006/relationships/notesSlide" Target="../notesSlides/notesSlide13.xml"/><Relationship Id="rId16" Type="http://schemas.microsoft.com/office/2007/relationships/diagramDrawing" Target="../diagrams/drawing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Data" Target="../diagrams/data3.xml"/><Relationship Id="rId5" Type="http://schemas.openxmlformats.org/officeDocument/2006/relationships/diagramQuickStyle" Target="../diagrams/quickStyle1.xml"/><Relationship Id="rId15" Type="http://schemas.microsoft.com/office/2007/relationships/diagramDrawing" Target="../diagrams/drawing1.xml"/><Relationship Id="rId10" Type="http://schemas.openxmlformats.org/officeDocument/2006/relationships/diagramColors" Target="../diagrams/colors2.xml"/><Relationship Id="rId4" Type="http://schemas.openxmlformats.org/officeDocument/2006/relationships/diagramLayout" Target="../diagrams/layout1.xml"/><Relationship Id="rId9" Type="http://schemas.openxmlformats.org/officeDocument/2006/relationships/diagramQuickStyle" Target="../diagrams/quickStyle2.xml"/><Relationship Id="rId14" Type="http://schemas.openxmlformats.org/officeDocument/2006/relationships/diagramColors" Target="../diagrams/colors3.xml"/></Relationships>
</file>

<file path=ppt/slides/_rels/slide1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5"/>
          <p:cNvSpPr txBox="1">
            <a:spLocks noChangeArrowheads="1"/>
          </p:cNvSpPr>
          <p:nvPr/>
        </p:nvSpPr>
        <p:spPr bwMode="auto">
          <a:xfrm>
            <a:off x="3348038" y="6237288"/>
            <a:ext cx="2457450" cy="366712"/>
          </a:xfrm>
          <a:prstGeom prst="rect">
            <a:avLst/>
          </a:prstGeom>
          <a:noFill/>
          <a:ln w="9525">
            <a:noFill/>
            <a:miter lim="800000"/>
            <a:headEnd/>
            <a:tailEnd/>
          </a:ln>
        </p:spPr>
        <p:txBody>
          <a:bodyPr wrap="none">
            <a:spAutoFit/>
          </a:bodyPr>
          <a:lstStyle/>
          <a:p>
            <a:r>
              <a:rPr lang="fr-FR">
                <a:hlinkClick r:id="rId3"/>
              </a:rPr>
              <a:t>Powerpoint Templates</a:t>
            </a:r>
            <a:endParaRPr lang="fr-FR"/>
          </a:p>
        </p:txBody>
      </p:sp>
      <p:pic>
        <p:nvPicPr>
          <p:cNvPr id="2051" name="Picture 24" descr="4"/>
          <p:cNvPicPr>
            <a:picLocks noChangeAspect="1" noChangeArrowheads="1"/>
          </p:cNvPicPr>
          <p:nvPr/>
        </p:nvPicPr>
        <p:blipFill>
          <a:blip r:embed="rId4"/>
          <a:srcRect/>
          <a:stretch>
            <a:fillRect/>
          </a:stretch>
        </p:blipFill>
        <p:spPr bwMode="auto">
          <a:xfrm>
            <a:off x="0" y="0"/>
            <a:ext cx="9144000" cy="6858000"/>
          </a:xfrm>
          <a:prstGeom prst="rect">
            <a:avLst/>
          </a:prstGeom>
          <a:noFill/>
          <a:ln w="9525">
            <a:noFill/>
            <a:miter lim="800000"/>
            <a:headEnd/>
            <a:tailEnd/>
          </a:ln>
        </p:spPr>
      </p:pic>
      <p:sp>
        <p:nvSpPr>
          <p:cNvPr id="2052" name="Text Box 6"/>
          <p:cNvSpPr txBox="1">
            <a:spLocks noChangeArrowheads="1"/>
          </p:cNvSpPr>
          <p:nvPr/>
        </p:nvSpPr>
        <p:spPr bwMode="auto">
          <a:xfrm>
            <a:off x="357158" y="1928802"/>
            <a:ext cx="8286750" cy="3995279"/>
          </a:xfrm>
          <a:prstGeom prst="rect">
            <a:avLst/>
          </a:prstGeom>
          <a:noFill/>
          <a:ln w="9525">
            <a:noFill/>
            <a:miter lim="800000"/>
            <a:headEnd/>
            <a:tailEnd/>
          </a:ln>
        </p:spPr>
        <p:txBody>
          <a:bodyPr lIns="180000" tIns="180000" rIns="180000" bIns="180000">
            <a:spAutoFit/>
          </a:bodyPr>
          <a:lstStyle/>
          <a:p>
            <a:pPr algn="ctr"/>
            <a:r>
              <a:rPr lang="fr-FR" sz="4800" b="1" dirty="0" err="1" smtClean="0">
                <a:solidFill>
                  <a:schemeClr val="accent2">
                    <a:lumMod val="50000"/>
                  </a:schemeClr>
                </a:solidFill>
                <a:latin typeface="Verdana" pitchFamily="34" charset="0"/>
              </a:rPr>
              <a:t>Visioning</a:t>
            </a:r>
            <a:r>
              <a:rPr lang="fr-FR" sz="4800" b="1" dirty="0" smtClean="0">
                <a:solidFill>
                  <a:schemeClr val="accent2">
                    <a:lumMod val="50000"/>
                  </a:schemeClr>
                </a:solidFill>
                <a:latin typeface="Verdana" pitchFamily="34" charset="0"/>
              </a:rPr>
              <a:t>: </a:t>
            </a:r>
          </a:p>
          <a:p>
            <a:pPr algn="ctr"/>
            <a:r>
              <a:rPr lang="fr-FR" sz="4800" b="1" dirty="0" err="1" smtClean="0">
                <a:solidFill>
                  <a:schemeClr val="accent2">
                    <a:lumMod val="50000"/>
                  </a:schemeClr>
                </a:solidFill>
                <a:latin typeface="Verdana" pitchFamily="34" charset="0"/>
              </a:rPr>
              <a:t>Now</a:t>
            </a:r>
            <a:r>
              <a:rPr lang="fr-FR" sz="4800" b="1" dirty="0" smtClean="0">
                <a:solidFill>
                  <a:schemeClr val="accent2">
                    <a:lumMod val="50000"/>
                  </a:schemeClr>
                </a:solidFill>
                <a:latin typeface="Verdana" pitchFamily="34" charset="0"/>
              </a:rPr>
              <a:t>    2015   2030</a:t>
            </a:r>
            <a:endParaRPr lang="fr-FR" sz="4800" b="1" dirty="0" smtClean="0">
              <a:solidFill>
                <a:srgbClr val="486DA2"/>
              </a:solidFill>
              <a:latin typeface="Verdana" pitchFamily="34" charset="0"/>
            </a:endParaRPr>
          </a:p>
          <a:p>
            <a:pPr algn="ctr"/>
            <a:endParaRPr lang="fr-FR" sz="2800" b="1" dirty="0" smtClean="0">
              <a:solidFill>
                <a:srgbClr val="486DA2"/>
              </a:solidFill>
              <a:latin typeface="Verdana" pitchFamily="34" charset="0"/>
            </a:endParaRPr>
          </a:p>
          <a:p>
            <a:pPr algn="ctr"/>
            <a:r>
              <a:rPr lang="fr-FR" sz="2800" b="1" dirty="0" err="1" smtClean="0">
                <a:solidFill>
                  <a:srgbClr val="486DA2"/>
                </a:solidFill>
                <a:latin typeface="Verdana" pitchFamily="34" charset="0"/>
              </a:rPr>
              <a:t>Visioning</a:t>
            </a:r>
            <a:r>
              <a:rPr lang="fr-FR" sz="2800" b="1" dirty="0" smtClean="0">
                <a:solidFill>
                  <a:srgbClr val="486DA2"/>
                </a:solidFill>
                <a:latin typeface="Verdana" pitchFamily="34" charset="0"/>
              </a:rPr>
              <a:t> Charrette </a:t>
            </a:r>
            <a:endParaRPr lang="fr-FR" sz="2800" b="1" dirty="0">
              <a:solidFill>
                <a:srgbClr val="486DA2"/>
              </a:solidFill>
              <a:latin typeface="Verdana" pitchFamily="34" charset="0"/>
            </a:endParaRPr>
          </a:p>
          <a:p>
            <a:pPr algn="ctr"/>
            <a:endParaRPr lang="fr-FR" sz="2800" b="1" dirty="0">
              <a:solidFill>
                <a:srgbClr val="486DA2"/>
              </a:solidFill>
              <a:latin typeface="Verdana" pitchFamily="34" charset="0"/>
            </a:endParaRPr>
          </a:p>
          <a:p>
            <a:pPr algn="ctr"/>
            <a:r>
              <a:rPr lang="fr-FR" sz="2800" b="1" i="1" dirty="0" smtClean="0">
                <a:solidFill>
                  <a:srgbClr val="486DA2"/>
                </a:solidFill>
                <a:latin typeface="Verdana" pitchFamily="34" charset="0"/>
              </a:rPr>
              <a:t>April 20, 2011</a:t>
            </a:r>
          </a:p>
          <a:p>
            <a:pPr algn="ctr"/>
            <a:r>
              <a:rPr lang="fr-FR" sz="2800" b="1" i="1" dirty="0" smtClean="0">
                <a:solidFill>
                  <a:schemeClr val="accent2">
                    <a:lumMod val="50000"/>
                  </a:schemeClr>
                </a:solidFill>
              </a:rPr>
              <a:t>https://cesdguidingcoalition.wikispaces.com</a:t>
            </a:r>
            <a:endParaRPr lang="fr-FR" sz="2800" b="1" i="1" dirty="0">
              <a:solidFill>
                <a:schemeClr val="accent2">
                  <a:lumMod val="50000"/>
                </a:schemeClr>
              </a:solidFill>
            </a:endParaRPr>
          </a:p>
        </p:txBody>
      </p:sp>
      <p:sp>
        <p:nvSpPr>
          <p:cNvPr id="7" name="Right Arrow 6"/>
          <p:cNvSpPr/>
          <p:nvPr/>
        </p:nvSpPr>
        <p:spPr>
          <a:xfrm>
            <a:off x="3071802" y="3071810"/>
            <a:ext cx="428628" cy="285752"/>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5429256" y="3071810"/>
            <a:ext cx="428628" cy="285752"/>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accent2">
                    <a:lumMod val="75000"/>
                  </a:schemeClr>
                </a:solidFill>
              </a:rPr>
              <a:t>Conditions for Success Today</a:t>
            </a:r>
            <a:endParaRPr lang="en-US" dirty="0"/>
          </a:p>
        </p:txBody>
      </p:sp>
      <p:sp>
        <p:nvSpPr>
          <p:cNvPr id="3" name="Text Placeholder 2"/>
          <p:cNvSpPr>
            <a:spLocks noGrp="1"/>
          </p:cNvSpPr>
          <p:nvPr>
            <p:ph type="body" idx="1"/>
          </p:nvPr>
        </p:nvSpPr>
        <p:spPr/>
        <p:txBody>
          <a:bodyPr/>
          <a:lstStyle/>
          <a:p>
            <a:endParaRPr lang="en-US" dirty="0" smtClean="0">
              <a:solidFill>
                <a:schemeClr val="accent2">
                  <a:lumMod val="75000"/>
                </a:schemeClr>
              </a:solidFill>
            </a:endParaRPr>
          </a:p>
          <a:p>
            <a:pPr algn="ctr"/>
            <a:r>
              <a:rPr lang="en-US" dirty="0" smtClean="0">
                <a:solidFill>
                  <a:schemeClr val="accent2">
                    <a:lumMod val="75000"/>
                  </a:schemeClr>
                </a:solidFill>
              </a:rPr>
              <a:t>Team Self management</a:t>
            </a:r>
          </a:p>
          <a:p>
            <a:endParaRPr lang="en-US" dirty="0"/>
          </a:p>
        </p:txBody>
      </p:sp>
      <p:sp>
        <p:nvSpPr>
          <p:cNvPr id="4" name="Text Placeholder 3"/>
          <p:cNvSpPr>
            <a:spLocks noGrp="1"/>
          </p:cNvSpPr>
          <p:nvPr>
            <p:ph type="body" sz="half" idx="3"/>
          </p:nvPr>
        </p:nvSpPr>
        <p:spPr/>
        <p:txBody>
          <a:bodyPr/>
          <a:lstStyle/>
          <a:p>
            <a:pPr algn="ctr"/>
            <a:r>
              <a:rPr lang="en-US" dirty="0" smtClean="0">
                <a:solidFill>
                  <a:schemeClr val="accent2">
                    <a:lumMod val="75000"/>
                  </a:schemeClr>
                </a:solidFill>
              </a:rPr>
              <a:t>Norms </a:t>
            </a:r>
            <a:endParaRPr lang="en-US" dirty="0">
              <a:solidFill>
                <a:schemeClr val="accent2">
                  <a:lumMod val="75000"/>
                </a:schemeClr>
              </a:solidFill>
            </a:endParaRPr>
          </a:p>
        </p:txBody>
      </p:sp>
      <p:sp>
        <p:nvSpPr>
          <p:cNvPr id="5" name="Content Placeholder 4"/>
          <p:cNvSpPr>
            <a:spLocks noGrp="1"/>
          </p:cNvSpPr>
          <p:nvPr>
            <p:ph sz="quarter" idx="2"/>
          </p:nvPr>
        </p:nvSpPr>
        <p:spPr/>
        <p:txBody>
          <a:bodyPr>
            <a:normAutofit/>
          </a:bodyPr>
          <a:lstStyle/>
          <a:p>
            <a:r>
              <a:rPr lang="en-US" sz="2400" dirty="0" smtClean="0">
                <a:solidFill>
                  <a:schemeClr val="accent2">
                    <a:lumMod val="75000"/>
                  </a:schemeClr>
                </a:solidFill>
              </a:rPr>
              <a:t>Recorder</a:t>
            </a:r>
          </a:p>
          <a:p>
            <a:r>
              <a:rPr lang="en-US" sz="2400" dirty="0" smtClean="0">
                <a:solidFill>
                  <a:schemeClr val="accent2">
                    <a:lumMod val="75000"/>
                  </a:schemeClr>
                </a:solidFill>
              </a:rPr>
              <a:t>Time keeper</a:t>
            </a:r>
          </a:p>
          <a:p>
            <a:r>
              <a:rPr lang="en-US" sz="2400" dirty="0" smtClean="0">
                <a:solidFill>
                  <a:schemeClr val="accent2">
                    <a:lumMod val="75000"/>
                  </a:schemeClr>
                </a:solidFill>
              </a:rPr>
              <a:t>Facilitator</a:t>
            </a:r>
            <a:endParaRPr lang="en-US" sz="2400" dirty="0"/>
          </a:p>
        </p:txBody>
      </p:sp>
      <p:sp>
        <p:nvSpPr>
          <p:cNvPr id="6" name="Content Placeholder 5"/>
          <p:cNvSpPr>
            <a:spLocks noGrp="1"/>
          </p:cNvSpPr>
          <p:nvPr>
            <p:ph sz="quarter" idx="4"/>
          </p:nvPr>
        </p:nvSpPr>
        <p:spPr/>
        <p:txBody>
          <a:bodyPr/>
          <a:lstStyle/>
          <a:p>
            <a:r>
              <a:rPr lang="en-US" sz="2400" dirty="0" smtClean="0">
                <a:solidFill>
                  <a:schemeClr val="accent2">
                    <a:lumMod val="75000"/>
                  </a:schemeClr>
                </a:solidFill>
              </a:rPr>
              <a:t>Respect all input</a:t>
            </a:r>
          </a:p>
          <a:p>
            <a:r>
              <a:rPr lang="en-US" sz="2400" dirty="0" smtClean="0">
                <a:solidFill>
                  <a:schemeClr val="accent2">
                    <a:lumMod val="75000"/>
                  </a:schemeClr>
                </a:solidFill>
              </a:rPr>
              <a:t>Actively listen</a:t>
            </a:r>
          </a:p>
          <a:p>
            <a:r>
              <a:rPr lang="en-US" sz="2400" dirty="0" smtClean="0">
                <a:solidFill>
                  <a:schemeClr val="accent2">
                    <a:lumMod val="75000"/>
                  </a:schemeClr>
                </a:solidFill>
              </a:rPr>
              <a:t>Observe timeframes</a:t>
            </a:r>
          </a:p>
          <a:p>
            <a:r>
              <a:rPr lang="en-US" sz="2400" dirty="0" smtClean="0">
                <a:solidFill>
                  <a:schemeClr val="accent2">
                    <a:lumMod val="75000"/>
                  </a:schemeClr>
                </a:solidFill>
              </a:rPr>
              <a:t>Focus on common ground</a:t>
            </a:r>
          </a:p>
          <a:p>
            <a:r>
              <a:rPr lang="en-US" sz="2400" dirty="0" smtClean="0">
                <a:solidFill>
                  <a:schemeClr val="accent2">
                    <a:lumMod val="75000"/>
                  </a:schemeClr>
                </a:solidFill>
              </a:rPr>
              <a:t>Have fun!</a:t>
            </a:r>
            <a:endParaRPr lang="en-US" sz="2400" dirty="0" smtClean="0"/>
          </a:p>
          <a:p>
            <a:endParaRPr lang="en-US" dirty="0"/>
          </a:p>
        </p:txBody>
      </p:sp>
      <p:pic>
        <p:nvPicPr>
          <p:cNvPr id="9" name="Picture 8" descr="image_org_dev.jpg"/>
          <p:cNvPicPr>
            <a:picLocks noChangeAspect="1"/>
          </p:cNvPicPr>
          <p:nvPr/>
        </p:nvPicPr>
        <p:blipFill>
          <a:blip r:embed="rId3"/>
          <a:stretch>
            <a:fillRect/>
          </a:stretch>
        </p:blipFill>
        <p:spPr>
          <a:xfrm>
            <a:off x="0" y="4542232"/>
            <a:ext cx="1852615" cy="231576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85794"/>
            <a:ext cx="8229600" cy="1143000"/>
          </a:xfrm>
        </p:spPr>
        <p:txBody>
          <a:bodyPr/>
          <a:lstStyle/>
          <a:p>
            <a:pPr algn="ctr"/>
            <a:r>
              <a:rPr lang="en-US" dirty="0" smtClean="0">
                <a:solidFill>
                  <a:schemeClr val="accent2">
                    <a:lumMod val="50000"/>
                  </a:schemeClr>
                </a:solidFill>
              </a:rPr>
              <a:t>“Give One Get One”</a:t>
            </a:r>
            <a:endParaRPr lang="en-US" dirty="0">
              <a:solidFill>
                <a:schemeClr val="accent2">
                  <a:lumMod val="50000"/>
                </a:schemeClr>
              </a:solidFill>
            </a:endParaRPr>
          </a:p>
        </p:txBody>
      </p:sp>
      <p:sp>
        <p:nvSpPr>
          <p:cNvPr id="3" name="Content Placeholder 2"/>
          <p:cNvSpPr>
            <a:spLocks noGrp="1"/>
          </p:cNvSpPr>
          <p:nvPr>
            <p:ph sz="half" idx="1"/>
          </p:nvPr>
        </p:nvSpPr>
        <p:spPr>
          <a:xfrm>
            <a:off x="214282" y="1785926"/>
            <a:ext cx="4429156" cy="4357718"/>
          </a:xfrm>
        </p:spPr>
        <p:txBody>
          <a:bodyPr>
            <a:normAutofit lnSpcReduction="10000"/>
          </a:bodyPr>
          <a:lstStyle/>
          <a:p>
            <a:pPr marL="457200" indent="-457200" algn="ctr">
              <a:buNone/>
            </a:pPr>
            <a:r>
              <a:rPr lang="en-US" sz="2400" b="1" dirty="0" smtClean="0">
                <a:solidFill>
                  <a:srgbClr val="AE1517"/>
                </a:solidFill>
              </a:rPr>
              <a:t>	</a:t>
            </a:r>
            <a:endParaRPr lang="en-US" sz="1400" b="1" dirty="0" smtClean="0">
              <a:solidFill>
                <a:srgbClr val="AE1517"/>
              </a:solidFill>
            </a:endParaRPr>
          </a:p>
          <a:p>
            <a:pPr marL="457200" indent="-457200">
              <a:buAutoNum type="arabicPeriod"/>
            </a:pPr>
            <a:r>
              <a:rPr lang="en-US" sz="2500" b="1" dirty="0" smtClean="0">
                <a:solidFill>
                  <a:schemeClr val="accent2">
                    <a:lumMod val="75000"/>
                  </a:schemeClr>
                </a:solidFill>
              </a:rPr>
              <a:t>Write </a:t>
            </a:r>
            <a:r>
              <a:rPr lang="en-US" sz="2500" b="1" u="sng" dirty="0" smtClean="0">
                <a:solidFill>
                  <a:srgbClr val="C00000"/>
                </a:solidFill>
              </a:rPr>
              <a:t>three </a:t>
            </a:r>
            <a:r>
              <a:rPr lang="en-US" sz="2500" b="1" dirty="0" smtClean="0">
                <a:solidFill>
                  <a:schemeClr val="accent2">
                    <a:lumMod val="75000"/>
                  </a:schemeClr>
                </a:solidFill>
              </a:rPr>
              <a:t>“wishes” you have for learners in the future. (2 minutes)</a:t>
            </a:r>
          </a:p>
          <a:p>
            <a:pPr marL="457200" indent="-457200">
              <a:buAutoNum type="arabicPeriod"/>
            </a:pPr>
            <a:r>
              <a:rPr lang="en-US" sz="2500" b="1" dirty="0" smtClean="0">
                <a:solidFill>
                  <a:schemeClr val="accent2">
                    <a:lumMod val="75000"/>
                  </a:schemeClr>
                </a:solidFill>
              </a:rPr>
              <a:t>You will have </a:t>
            </a:r>
            <a:r>
              <a:rPr lang="en-US" sz="2500" b="1" u="sng" dirty="0" smtClean="0">
                <a:solidFill>
                  <a:srgbClr val="C00000"/>
                </a:solidFill>
              </a:rPr>
              <a:t>five</a:t>
            </a:r>
            <a:r>
              <a:rPr lang="en-US" sz="2500" b="1" dirty="0" smtClean="0">
                <a:solidFill>
                  <a:schemeClr val="accent2">
                    <a:lumMod val="75000"/>
                  </a:schemeClr>
                </a:solidFill>
              </a:rPr>
              <a:t> </a:t>
            </a:r>
            <a:r>
              <a:rPr lang="en-US" sz="2500" b="1" u="sng" dirty="0" smtClean="0">
                <a:solidFill>
                  <a:srgbClr val="C00000"/>
                </a:solidFill>
              </a:rPr>
              <a:t>minutes</a:t>
            </a:r>
            <a:r>
              <a:rPr lang="en-US" sz="2500" b="1" dirty="0" smtClean="0">
                <a:solidFill>
                  <a:schemeClr val="accent2">
                    <a:lumMod val="75000"/>
                  </a:schemeClr>
                </a:solidFill>
              </a:rPr>
              <a:t> to meet </a:t>
            </a:r>
            <a:r>
              <a:rPr lang="en-US" sz="2500" b="1" u="sng" dirty="0" smtClean="0">
                <a:solidFill>
                  <a:srgbClr val="C00000"/>
                </a:solidFill>
              </a:rPr>
              <a:t>three</a:t>
            </a:r>
            <a:r>
              <a:rPr lang="en-US" sz="2500" b="1" dirty="0" smtClean="0">
                <a:solidFill>
                  <a:schemeClr val="accent2">
                    <a:lumMod val="75000"/>
                  </a:schemeClr>
                </a:solidFill>
              </a:rPr>
              <a:t> people. </a:t>
            </a:r>
          </a:p>
          <a:p>
            <a:pPr marL="457200" indent="-457200">
              <a:buAutoNum type="arabicPeriod"/>
            </a:pPr>
            <a:r>
              <a:rPr lang="en-US" sz="2500" b="1" dirty="0" smtClean="0">
                <a:solidFill>
                  <a:schemeClr val="accent2">
                    <a:lumMod val="75000"/>
                  </a:schemeClr>
                </a:solidFill>
              </a:rPr>
              <a:t>State your name and role.</a:t>
            </a:r>
          </a:p>
          <a:p>
            <a:pPr marL="457200" indent="-457200">
              <a:buAutoNum type="arabicPeriod"/>
            </a:pPr>
            <a:r>
              <a:rPr lang="en-US" sz="2500" b="1" u="sng" dirty="0" smtClean="0">
                <a:solidFill>
                  <a:srgbClr val="C00000"/>
                </a:solidFill>
              </a:rPr>
              <a:t>Give</a:t>
            </a:r>
            <a:r>
              <a:rPr lang="en-US" sz="2500" b="1" dirty="0" smtClean="0">
                <a:solidFill>
                  <a:schemeClr val="accent2">
                    <a:lumMod val="75000"/>
                  </a:schemeClr>
                </a:solidFill>
              </a:rPr>
              <a:t> one wish and </a:t>
            </a:r>
            <a:r>
              <a:rPr lang="en-US" sz="2500" b="1" u="sng" dirty="0" smtClean="0">
                <a:solidFill>
                  <a:srgbClr val="C00000"/>
                </a:solidFill>
              </a:rPr>
              <a:t>get</a:t>
            </a:r>
            <a:r>
              <a:rPr lang="en-US" sz="2500" b="1" dirty="0" smtClean="0">
                <a:solidFill>
                  <a:schemeClr val="accent2">
                    <a:lumMod val="75000"/>
                  </a:schemeClr>
                </a:solidFill>
              </a:rPr>
              <a:t> one  wish.</a:t>
            </a:r>
          </a:p>
          <a:p>
            <a:pPr marL="457200" indent="-457200">
              <a:buAutoNum type="arabicPeriod"/>
            </a:pPr>
            <a:endParaRPr lang="en-US" sz="2400" b="1" dirty="0" smtClean="0">
              <a:solidFill>
                <a:schemeClr val="accent2">
                  <a:lumMod val="75000"/>
                </a:schemeClr>
              </a:solidFill>
            </a:endParaRPr>
          </a:p>
        </p:txBody>
      </p:sp>
      <p:pic>
        <p:nvPicPr>
          <p:cNvPr id="5" name="Content Placeholder 4" descr="Inspiring Education entertainment.JPG"/>
          <p:cNvPicPr>
            <a:picLocks noGrp="1" noChangeAspect="1"/>
          </p:cNvPicPr>
          <p:nvPr>
            <p:ph sz="half" idx="2"/>
          </p:nvPr>
        </p:nvPicPr>
        <p:blipFill>
          <a:blip r:embed="rId3" cstate="print"/>
          <a:stretch>
            <a:fillRect/>
          </a:stretch>
        </p:blipFill>
        <p:spPr>
          <a:xfrm>
            <a:off x="4917671" y="2824408"/>
            <a:ext cx="3499658" cy="2626822"/>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Callout 2"/>
          <p:cNvSpPr/>
          <p:nvPr/>
        </p:nvSpPr>
        <p:spPr>
          <a:xfrm>
            <a:off x="4429124" y="285728"/>
            <a:ext cx="4500594" cy="3714776"/>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bg1"/>
                </a:solidFill>
              </a:rPr>
              <a:t>Why shared visioning?</a:t>
            </a:r>
            <a:r>
              <a:rPr lang="en-US" sz="3200" dirty="0" smtClean="0">
                <a:solidFill>
                  <a:schemeClr val="accent2">
                    <a:lumMod val="75000"/>
                  </a:schemeClr>
                </a:solidFill>
              </a:rPr>
              <a:t>?</a:t>
            </a:r>
            <a:br>
              <a:rPr lang="en-US" sz="3200" dirty="0" smtClean="0">
                <a:solidFill>
                  <a:schemeClr val="accent2">
                    <a:lumMod val="75000"/>
                  </a:schemeClr>
                </a:solidFill>
              </a:rPr>
            </a:br>
            <a:r>
              <a:rPr lang="en-US" sz="3200" dirty="0" smtClean="0">
                <a:solidFill>
                  <a:schemeClr val="accent2">
                    <a:lumMod val="75000"/>
                  </a:schemeClr>
                </a:solidFill>
              </a:rPr>
              <a:t>Why you?</a:t>
            </a:r>
            <a:br>
              <a:rPr lang="en-US" sz="3200" dirty="0" smtClean="0">
                <a:solidFill>
                  <a:schemeClr val="accent2">
                    <a:lumMod val="75000"/>
                  </a:schemeClr>
                </a:solidFill>
              </a:rPr>
            </a:br>
            <a:r>
              <a:rPr lang="en-US" sz="3200" dirty="0" smtClean="0">
                <a:solidFill>
                  <a:schemeClr val="accent2">
                    <a:lumMod val="75000"/>
                  </a:schemeClr>
                </a:solidFill>
              </a:rPr>
              <a:t>Why now?</a:t>
            </a:r>
            <a:endParaRPr lang="en-US" sz="3200" dirty="0">
              <a:solidFill>
                <a:schemeClr val="accent2">
                  <a:lumMod val="75000"/>
                </a:schemeClr>
              </a:solidFill>
            </a:endParaRPr>
          </a:p>
        </p:txBody>
      </p:sp>
      <p:pic>
        <p:nvPicPr>
          <p:cNvPr id="4" name="Picture 3" descr="question.jpg"/>
          <p:cNvPicPr>
            <a:picLocks noChangeAspect="1"/>
          </p:cNvPicPr>
          <p:nvPr/>
        </p:nvPicPr>
        <p:blipFill>
          <a:blip r:embed="rId3"/>
          <a:stretch>
            <a:fillRect/>
          </a:stretch>
        </p:blipFill>
        <p:spPr>
          <a:xfrm>
            <a:off x="3000364" y="4000480"/>
            <a:ext cx="2288970" cy="2857520"/>
          </a:xfrm>
          <a:prstGeom prst="rect">
            <a:avLst/>
          </a:prstGeom>
        </p:spPr>
      </p:pic>
      <p:sp>
        <p:nvSpPr>
          <p:cNvPr id="5" name="TextBox 4"/>
          <p:cNvSpPr txBox="1"/>
          <p:nvPr/>
        </p:nvSpPr>
        <p:spPr>
          <a:xfrm>
            <a:off x="1214414" y="6211669"/>
            <a:ext cx="1928826" cy="276999"/>
          </a:xfrm>
          <a:prstGeom prst="rect">
            <a:avLst/>
          </a:prstGeom>
          <a:noFill/>
        </p:spPr>
        <p:txBody>
          <a:bodyPr wrap="square" rtlCol="0">
            <a:spAutoFit/>
          </a:bodyPr>
          <a:lstStyle/>
          <a:p>
            <a:r>
              <a:rPr lang="en-US" sz="1200" dirty="0" smtClean="0"/>
              <a:t>www.smartegg.com</a:t>
            </a:r>
            <a:endParaRPr lang="en-US"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1357290" y="478632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643174" y="407194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929058" y="335756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214942" y="264318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500826" y="192880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flipH="1" flipV="1">
            <a:off x="2285984" y="4429132"/>
            <a:ext cx="71438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flipH="1" flipV="1">
            <a:off x="3572662" y="3713958"/>
            <a:ext cx="71438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flipH="1" flipV="1">
            <a:off x="4858546" y="2999578"/>
            <a:ext cx="71438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6144430" y="2285198"/>
            <a:ext cx="71438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357290" y="4143380"/>
            <a:ext cx="1071570" cy="369332"/>
          </a:xfrm>
          <a:prstGeom prst="rect">
            <a:avLst/>
          </a:prstGeom>
          <a:noFill/>
        </p:spPr>
        <p:txBody>
          <a:bodyPr wrap="square" rtlCol="0">
            <a:spAutoFit/>
          </a:bodyPr>
          <a:lstStyle/>
          <a:p>
            <a:r>
              <a:rPr lang="en-US" b="1" dirty="0" smtClean="0">
                <a:solidFill>
                  <a:srgbClr val="C00000"/>
                </a:solidFill>
              </a:rPr>
              <a:t>Telling</a:t>
            </a:r>
            <a:endParaRPr lang="en-US" b="1" dirty="0">
              <a:solidFill>
                <a:srgbClr val="C00000"/>
              </a:solidFill>
            </a:endParaRPr>
          </a:p>
        </p:txBody>
      </p:sp>
      <p:sp>
        <p:nvSpPr>
          <p:cNvPr id="23" name="TextBox 22"/>
          <p:cNvSpPr txBox="1"/>
          <p:nvPr/>
        </p:nvSpPr>
        <p:spPr>
          <a:xfrm>
            <a:off x="2643174" y="3500438"/>
            <a:ext cx="1071570" cy="378856"/>
          </a:xfrm>
          <a:prstGeom prst="rect">
            <a:avLst/>
          </a:prstGeom>
          <a:noFill/>
        </p:spPr>
        <p:txBody>
          <a:bodyPr wrap="square" rtlCol="0">
            <a:spAutoFit/>
          </a:bodyPr>
          <a:lstStyle/>
          <a:p>
            <a:r>
              <a:rPr lang="en-US" b="1" dirty="0" smtClean="0">
                <a:solidFill>
                  <a:srgbClr val="C00000"/>
                </a:solidFill>
              </a:rPr>
              <a:t>Selling</a:t>
            </a:r>
            <a:endParaRPr lang="en-US" b="1" dirty="0">
              <a:solidFill>
                <a:srgbClr val="C00000"/>
              </a:solidFill>
            </a:endParaRPr>
          </a:p>
        </p:txBody>
      </p:sp>
      <p:sp>
        <p:nvSpPr>
          <p:cNvPr id="24" name="TextBox 23"/>
          <p:cNvSpPr txBox="1"/>
          <p:nvPr/>
        </p:nvSpPr>
        <p:spPr>
          <a:xfrm>
            <a:off x="3929058" y="2786058"/>
            <a:ext cx="1071570" cy="369332"/>
          </a:xfrm>
          <a:prstGeom prst="rect">
            <a:avLst/>
          </a:prstGeom>
          <a:noFill/>
        </p:spPr>
        <p:txBody>
          <a:bodyPr wrap="square" rtlCol="0">
            <a:spAutoFit/>
          </a:bodyPr>
          <a:lstStyle/>
          <a:p>
            <a:r>
              <a:rPr lang="en-US" b="1" dirty="0" smtClean="0">
                <a:solidFill>
                  <a:srgbClr val="262673"/>
                </a:solidFill>
              </a:rPr>
              <a:t>Testing</a:t>
            </a:r>
            <a:endParaRPr lang="en-US" b="1" dirty="0">
              <a:solidFill>
                <a:srgbClr val="262673"/>
              </a:solidFill>
            </a:endParaRPr>
          </a:p>
        </p:txBody>
      </p:sp>
      <p:sp>
        <p:nvSpPr>
          <p:cNvPr id="25" name="TextBox 24"/>
          <p:cNvSpPr txBox="1"/>
          <p:nvPr/>
        </p:nvSpPr>
        <p:spPr>
          <a:xfrm>
            <a:off x="4929190" y="2071678"/>
            <a:ext cx="1500198" cy="369332"/>
          </a:xfrm>
          <a:prstGeom prst="rect">
            <a:avLst/>
          </a:prstGeom>
          <a:noFill/>
        </p:spPr>
        <p:txBody>
          <a:bodyPr wrap="square" rtlCol="0">
            <a:spAutoFit/>
          </a:bodyPr>
          <a:lstStyle/>
          <a:p>
            <a:r>
              <a:rPr lang="en-US" b="1" dirty="0" smtClean="0">
                <a:solidFill>
                  <a:srgbClr val="00CC00"/>
                </a:solidFill>
              </a:rPr>
              <a:t>Consulting</a:t>
            </a:r>
            <a:endParaRPr lang="en-US" b="1" dirty="0">
              <a:solidFill>
                <a:srgbClr val="00CC00"/>
              </a:solidFill>
            </a:endParaRPr>
          </a:p>
        </p:txBody>
      </p:sp>
      <p:sp>
        <p:nvSpPr>
          <p:cNvPr id="26" name="TextBox 25"/>
          <p:cNvSpPr txBox="1"/>
          <p:nvPr/>
        </p:nvSpPr>
        <p:spPr>
          <a:xfrm>
            <a:off x="6429388" y="1357298"/>
            <a:ext cx="1714512" cy="369332"/>
          </a:xfrm>
          <a:prstGeom prst="rect">
            <a:avLst/>
          </a:prstGeom>
          <a:noFill/>
        </p:spPr>
        <p:txBody>
          <a:bodyPr wrap="square" rtlCol="0">
            <a:spAutoFit/>
          </a:bodyPr>
          <a:lstStyle/>
          <a:p>
            <a:r>
              <a:rPr lang="en-US" b="1" dirty="0" smtClean="0">
                <a:solidFill>
                  <a:srgbClr val="00CC00"/>
                </a:solidFill>
              </a:rPr>
              <a:t>Co-Creating</a:t>
            </a:r>
            <a:endParaRPr lang="en-US" b="1" dirty="0">
              <a:solidFill>
                <a:srgbClr val="00CC00"/>
              </a:solidFill>
            </a:endParaRPr>
          </a:p>
        </p:txBody>
      </p:sp>
      <p:cxnSp>
        <p:nvCxnSpPr>
          <p:cNvPr id="29" name="Straight Connector 28"/>
          <p:cNvCxnSpPr/>
          <p:nvPr/>
        </p:nvCxnSpPr>
        <p:spPr>
          <a:xfrm>
            <a:off x="1214414" y="5500702"/>
            <a:ext cx="1285884"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643174" y="5357826"/>
            <a:ext cx="3357586" cy="369332"/>
          </a:xfrm>
          <a:prstGeom prst="rect">
            <a:avLst/>
          </a:prstGeom>
          <a:noFill/>
        </p:spPr>
        <p:txBody>
          <a:bodyPr wrap="square" rtlCol="0">
            <a:spAutoFit/>
          </a:bodyPr>
          <a:lstStyle/>
          <a:p>
            <a:r>
              <a:rPr lang="en-US" dirty="0" smtClean="0"/>
              <a:t>Degree of Active Involvement </a:t>
            </a:r>
            <a:endParaRPr lang="en-US" dirty="0"/>
          </a:p>
        </p:txBody>
      </p:sp>
      <p:cxnSp>
        <p:nvCxnSpPr>
          <p:cNvPr id="37" name="Straight Arrow Connector 36"/>
          <p:cNvCxnSpPr/>
          <p:nvPr/>
        </p:nvCxnSpPr>
        <p:spPr>
          <a:xfrm>
            <a:off x="5786446" y="5500702"/>
            <a:ext cx="207170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1357290" y="6143644"/>
            <a:ext cx="5857916" cy="276999"/>
          </a:xfrm>
          <a:prstGeom prst="rect">
            <a:avLst/>
          </a:prstGeom>
          <a:noFill/>
        </p:spPr>
        <p:txBody>
          <a:bodyPr wrap="square" rtlCol="0">
            <a:spAutoFit/>
          </a:bodyPr>
          <a:lstStyle/>
          <a:p>
            <a:r>
              <a:rPr lang="fr-FR" sz="1200" b="1" dirty="0" err="1" smtClean="0">
                <a:solidFill>
                  <a:schemeClr val="accent2">
                    <a:lumMod val="50000"/>
                  </a:schemeClr>
                </a:solidFill>
                <a:latin typeface="Verdana" pitchFamily="34" charset="0"/>
              </a:rPr>
              <a:t>Adapted</a:t>
            </a:r>
            <a:r>
              <a:rPr lang="fr-FR" sz="1200" b="1" dirty="0" smtClean="0">
                <a:solidFill>
                  <a:schemeClr val="accent2">
                    <a:lumMod val="50000"/>
                  </a:schemeClr>
                </a:solidFill>
                <a:latin typeface="Verdana" pitchFamily="34" charset="0"/>
              </a:rPr>
              <a:t> </a:t>
            </a:r>
            <a:r>
              <a:rPr lang="fr-FR" sz="1200" b="1" dirty="0" err="1" smtClean="0">
                <a:solidFill>
                  <a:schemeClr val="accent2">
                    <a:lumMod val="50000"/>
                  </a:schemeClr>
                </a:solidFill>
                <a:latin typeface="Verdana" pitchFamily="34" charset="0"/>
              </a:rPr>
              <a:t>from</a:t>
            </a:r>
            <a:r>
              <a:rPr lang="fr-FR" sz="1200" b="1" dirty="0" smtClean="0">
                <a:solidFill>
                  <a:schemeClr val="accent2">
                    <a:lumMod val="50000"/>
                  </a:schemeClr>
                </a:solidFill>
                <a:latin typeface="Verdana" pitchFamily="34" charset="0"/>
              </a:rPr>
              <a:t>: </a:t>
            </a:r>
            <a:r>
              <a:rPr lang="fr-FR" sz="1200" b="1" dirty="0" err="1" smtClean="0">
                <a:solidFill>
                  <a:schemeClr val="accent2">
                    <a:lumMod val="50000"/>
                  </a:schemeClr>
                </a:solidFill>
                <a:latin typeface="Verdana" pitchFamily="34" charset="0"/>
              </a:rPr>
              <a:t>Senge</a:t>
            </a:r>
            <a:r>
              <a:rPr lang="fr-FR" sz="1200" b="1" dirty="0" smtClean="0">
                <a:solidFill>
                  <a:schemeClr val="accent2">
                    <a:lumMod val="50000"/>
                  </a:schemeClr>
                </a:solidFill>
                <a:latin typeface="Verdana" pitchFamily="34" charset="0"/>
              </a:rPr>
              <a:t>, (1994), The </a:t>
            </a:r>
            <a:r>
              <a:rPr lang="fr-FR" sz="1200" b="1" dirty="0" err="1" smtClean="0">
                <a:solidFill>
                  <a:schemeClr val="accent2">
                    <a:lumMod val="50000"/>
                  </a:schemeClr>
                </a:solidFill>
                <a:latin typeface="Verdana" pitchFamily="34" charset="0"/>
              </a:rPr>
              <a:t>Fifth</a:t>
            </a:r>
            <a:r>
              <a:rPr lang="fr-FR" sz="1200" b="1" dirty="0" smtClean="0">
                <a:solidFill>
                  <a:schemeClr val="accent2">
                    <a:lumMod val="50000"/>
                  </a:schemeClr>
                </a:solidFill>
                <a:latin typeface="Verdana" pitchFamily="34" charset="0"/>
              </a:rPr>
              <a:t> Discipline Field book.</a:t>
            </a:r>
            <a:r>
              <a:rPr lang="fr-FR" sz="1200" b="1" dirty="0" smtClean="0">
                <a:solidFill>
                  <a:srgbClr val="486DA2"/>
                </a:solidFill>
                <a:latin typeface="Verdana" pitchFamily="34" charset="0"/>
              </a:rPr>
              <a:t> </a:t>
            </a:r>
            <a:endParaRPr lang="fr-FR" sz="1200" dirty="0" smtClean="0">
              <a:solidFill>
                <a:srgbClr val="486DA2"/>
              </a:solidFill>
            </a:endParaRPr>
          </a:p>
        </p:txBody>
      </p:sp>
      <p:sp>
        <p:nvSpPr>
          <p:cNvPr id="43" name="TextBox 42"/>
          <p:cNvSpPr txBox="1"/>
          <p:nvPr/>
        </p:nvSpPr>
        <p:spPr>
          <a:xfrm>
            <a:off x="714348" y="928670"/>
            <a:ext cx="6357982" cy="769441"/>
          </a:xfrm>
          <a:prstGeom prst="rect">
            <a:avLst/>
          </a:prstGeom>
          <a:noFill/>
        </p:spPr>
        <p:txBody>
          <a:bodyPr wrap="square" rtlCol="0">
            <a:spAutoFit/>
          </a:bodyPr>
          <a:lstStyle/>
          <a:p>
            <a:pPr algn="ctr"/>
            <a:r>
              <a:rPr lang="en-US" sz="4400" dirty="0" smtClean="0">
                <a:solidFill>
                  <a:schemeClr val="accent2">
                    <a:lumMod val="75000"/>
                  </a:schemeClr>
                </a:solidFill>
                <a:latin typeface="+mj-lt"/>
              </a:rPr>
              <a:t>Shared Vision</a:t>
            </a:r>
            <a:endParaRPr lang="en-US" sz="4400" dirty="0">
              <a:solidFill>
                <a:schemeClr val="accent2">
                  <a:lumMod val="75000"/>
                </a:schemeClr>
              </a:solidFill>
              <a:latin typeface="+mj-lt"/>
            </a:endParaRPr>
          </a:p>
        </p:txBody>
      </p:sp>
      <p:pic>
        <p:nvPicPr>
          <p:cNvPr id="22" name="Picture 21" descr="Reviewing data from schools.jpg"/>
          <p:cNvPicPr>
            <a:picLocks noChangeAspect="1"/>
          </p:cNvPicPr>
          <p:nvPr/>
        </p:nvPicPr>
        <p:blipFill>
          <a:blip r:embed="rId3" cstate="print"/>
          <a:stretch>
            <a:fillRect/>
          </a:stretch>
        </p:blipFill>
        <p:spPr>
          <a:xfrm>
            <a:off x="6786578" y="2143116"/>
            <a:ext cx="2092831" cy="1857388"/>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357298"/>
            <a:ext cx="1571668" cy="2393197"/>
          </a:xfrm>
        </p:spPr>
        <p:txBody>
          <a:bodyPr/>
          <a:lstStyle/>
          <a:p>
            <a:r>
              <a:rPr lang="en-US" sz="3200" dirty="0" smtClean="0">
                <a:solidFill>
                  <a:schemeClr val="accent2">
                    <a:lumMod val="75000"/>
                  </a:schemeClr>
                </a:solidFill>
              </a:rPr>
              <a:t>CESD Strategic Planning Process</a:t>
            </a:r>
            <a:endParaRPr lang="en-US" sz="3200" dirty="0">
              <a:solidFill>
                <a:schemeClr val="accent2">
                  <a:lumMod val="75000"/>
                </a:schemeClr>
              </a:solidFill>
            </a:endParaRPr>
          </a:p>
        </p:txBody>
      </p:sp>
      <p:graphicFrame>
        <p:nvGraphicFramePr>
          <p:cNvPr id="7" name="Content Placeholder 6"/>
          <p:cNvGraphicFramePr>
            <a:graphicFrameLocks noGrp="1"/>
          </p:cNvGraphicFramePr>
          <p:nvPr>
            <p:ph idx="1"/>
          </p:nvPr>
        </p:nvGraphicFramePr>
        <p:xfrm>
          <a:off x="1785918" y="2643182"/>
          <a:ext cx="6829444" cy="29829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p:cNvGraphicFramePr/>
          <p:nvPr/>
        </p:nvGraphicFramePr>
        <p:xfrm>
          <a:off x="2362200" y="685800"/>
          <a:ext cx="4648200" cy="25146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Diagram 8"/>
          <p:cNvGraphicFramePr/>
          <p:nvPr/>
        </p:nvGraphicFramePr>
        <p:xfrm>
          <a:off x="1752600" y="2971800"/>
          <a:ext cx="5410200" cy="3200408"/>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23553" name="Rectangle 1"/>
          <p:cNvSpPr>
            <a:spLocks noChangeArrowheads="1"/>
          </p:cNvSpPr>
          <p:nvPr/>
        </p:nvSpPr>
        <p:spPr bwMode="auto">
          <a:xfrm>
            <a:off x="0" y="6550223"/>
            <a:ext cx="91440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2">
                    <a:lumMod val="75000"/>
                  </a:schemeClr>
                </a:solidFill>
                <a:effectLst/>
                <a:latin typeface="Algerian" pitchFamily="82" charset="0"/>
                <a:ea typeface="Calibri" pitchFamily="34" charset="0"/>
                <a:cs typeface="Times New Roman" pitchFamily="18" charset="0"/>
              </a:rPr>
              <a:t>Chinook</a:t>
            </a:r>
            <a:r>
              <a:rPr kumimoji="0" lang="en-US" sz="1400" b="1" i="0" u="none" strike="noStrike" cap="none" normalizeH="0" baseline="0" dirty="0" smtClean="0">
                <a:ln>
                  <a:noFill/>
                </a:ln>
                <a:solidFill>
                  <a:schemeClr val="accent2">
                    <a:lumMod val="75000"/>
                  </a:schemeClr>
                </a:solidFill>
                <a:effectLst/>
                <a:latin typeface="Calibri"/>
                <a:ea typeface="Calibri" pitchFamily="34" charset="0"/>
                <a:cs typeface="Times New Roman" pitchFamily="18" charset="0"/>
              </a:rPr>
              <a:t>’</a:t>
            </a:r>
            <a:r>
              <a:rPr kumimoji="0" lang="en-US" sz="1400" b="1" i="0" u="none" strike="noStrike" cap="none" normalizeH="0" baseline="0" dirty="0" smtClean="0">
                <a:ln>
                  <a:noFill/>
                </a:ln>
                <a:solidFill>
                  <a:schemeClr val="accent2">
                    <a:lumMod val="75000"/>
                  </a:schemeClr>
                </a:solidFill>
                <a:effectLst/>
                <a:latin typeface="Algerian" pitchFamily="82" charset="0"/>
                <a:ea typeface="Calibri" pitchFamily="34" charset="0"/>
                <a:cs typeface="Times New Roman" pitchFamily="18" charset="0"/>
              </a:rPr>
              <a:t>s Edge School Division Strategic Plan </a:t>
            </a:r>
            <a:endParaRPr kumimoji="0" lang="en-US" sz="1800" b="1" i="0" u="none" strike="noStrike" cap="none" normalizeH="0" baseline="0" dirty="0" smtClean="0">
              <a:ln>
                <a:noFill/>
              </a:ln>
              <a:solidFill>
                <a:schemeClr val="accent2">
                  <a:lumMod val="75000"/>
                </a:schemeClr>
              </a:solidFill>
              <a:effectLst/>
              <a:latin typeface="Arial" pitchFamily="34" charset="0"/>
              <a:cs typeface="Arial" pitchFamily="34" charset="0"/>
            </a:endParaRPr>
          </a:p>
        </p:txBody>
      </p:sp>
      <p:sp>
        <p:nvSpPr>
          <p:cNvPr id="11" name="Down Arrow 10"/>
          <p:cNvSpPr/>
          <p:nvPr/>
        </p:nvSpPr>
        <p:spPr>
          <a:xfrm>
            <a:off x="4429124" y="6357958"/>
            <a:ext cx="357190" cy="228601"/>
          </a:xfrm>
          <a:prstGeom prst="downArrow">
            <a:avLst/>
          </a:prstGeom>
        </p:spPr>
        <p:style>
          <a:lnRef idx="2">
            <a:schemeClr val="lt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2" name="TextBox 11"/>
          <p:cNvSpPr txBox="1"/>
          <p:nvPr/>
        </p:nvSpPr>
        <p:spPr>
          <a:xfrm>
            <a:off x="6643702" y="2000240"/>
            <a:ext cx="1428760" cy="646331"/>
          </a:xfrm>
          <a:prstGeom prst="rect">
            <a:avLst/>
          </a:prstGeom>
          <a:noFill/>
        </p:spPr>
        <p:txBody>
          <a:bodyPr wrap="square" rtlCol="0">
            <a:spAutoFit/>
          </a:bodyPr>
          <a:lstStyle/>
          <a:p>
            <a:r>
              <a:rPr lang="en-US" b="1" dirty="0" smtClean="0">
                <a:solidFill>
                  <a:schemeClr val="bg1"/>
                </a:solidFill>
              </a:rPr>
              <a:t>Why visioning ?</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00042"/>
            <a:ext cx="8186766" cy="1000132"/>
          </a:xfrm>
        </p:spPr>
        <p:txBody>
          <a:bodyPr/>
          <a:lstStyle/>
          <a:p>
            <a:pPr algn="ctr"/>
            <a:r>
              <a:rPr lang="en-US" dirty="0" smtClean="0">
                <a:solidFill>
                  <a:schemeClr val="accent2">
                    <a:lumMod val="75000"/>
                  </a:schemeClr>
                </a:solidFill>
              </a:rPr>
              <a:t>Visioning</a:t>
            </a:r>
            <a:endParaRPr lang="en-US" dirty="0">
              <a:solidFill>
                <a:schemeClr val="accent2">
                  <a:lumMod val="75000"/>
                </a:schemeClr>
              </a:solidFill>
            </a:endParaRPr>
          </a:p>
        </p:txBody>
      </p:sp>
      <p:graphicFrame>
        <p:nvGraphicFramePr>
          <p:cNvPr id="4" name="Content Placeholder 3"/>
          <p:cNvGraphicFramePr>
            <a:graphicFrameLocks noGrp="1"/>
          </p:cNvGraphicFramePr>
          <p:nvPr>
            <p:ph idx="1"/>
          </p:nvPr>
        </p:nvGraphicFramePr>
        <p:xfrm>
          <a:off x="2071670" y="1857364"/>
          <a:ext cx="6715173" cy="4406994"/>
        </p:xfrm>
        <a:graphic>
          <a:graphicData uri="http://schemas.openxmlformats.org/drawingml/2006/table">
            <a:tbl>
              <a:tblPr firstRow="1" bandRow="1">
                <a:tableStyleId>{5C22544A-7EE6-4342-B048-85BDC9FD1C3A}</a:tableStyleId>
              </a:tblPr>
              <a:tblGrid>
                <a:gridCol w="2238391"/>
                <a:gridCol w="2238391"/>
                <a:gridCol w="2238391"/>
              </a:tblGrid>
              <a:tr h="1572354">
                <a:tc>
                  <a:txBody>
                    <a:bodyPr/>
                    <a:lstStyle/>
                    <a:p>
                      <a:r>
                        <a:rPr lang="en-US" sz="3200" dirty="0" smtClean="0">
                          <a:solidFill>
                            <a:schemeClr val="bg1"/>
                          </a:solidFill>
                        </a:rPr>
                        <a:t>Mission</a:t>
                      </a:r>
                      <a:endParaRPr lang="en-US" sz="3200" dirty="0">
                        <a:solidFill>
                          <a:schemeClr val="bg1"/>
                        </a:solidFill>
                      </a:endParaRPr>
                    </a:p>
                  </a:txBody>
                  <a:tcPr/>
                </a:tc>
                <a:tc>
                  <a:txBody>
                    <a:bodyPr/>
                    <a:lstStyle/>
                    <a:p>
                      <a:r>
                        <a:rPr lang="en-US" sz="3200" dirty="0" smtClean="0">
                          <a:solidFill>
                            <a:schemeClr val="bg1"/>
                          </a:solidFill>
                        </a:rPr>
                        <a:t>Vision</a:t>
                      </a:r>
                      <a:endParaRPr lang="en-US" sz="3200" dirty="0">
                        <a:solidFill>
                          <a:schemeClr val="bg1"/>
                        </a:solidFill>
                      </a:endParaRPr>
                    </a:p>
                  </a:txBody>
                  <a:tcPr/>
                </a:tc>
                <a:tc>
                  <a:txBody>
                    <a:bodyPr/>
                    <a:lstStyle/>
                    <a:p>
                      <a:r>
                        <a:rPr lang="en-US" sz="3200" dirty="0" smtClean="0">
                          <a:solidFill>
                            <a:schemeClr val="bg1"/>
                          </a:solidFill>
                        </a:rPr>
                        <a:t>Core Values</a:t>
                      </a:r>
                      <a:endParaRPr lang="en-US" sz="3200" dirty="0">
                        <a:solidFill>
                          <a:schemeClr val="bg1"/>
                        </a:solidFill>
                      </a:endParaRPr>
                    </a:p>
                  </a:txBody>
                  <a:tcPr/>
                </a:tc>
              </a:tr>
              <a:tr h="2713926">
                <a:tc>
                  <a:txBody>
                    <a:bodyPr/>
                    <a:lstStyle/>
                    <a:p>
                      <a:r>
                        <a:rPr lang="en-US" sz="1800" b="1" dirty="0" smtClean="0">
                          <a:solidFill>
                            <a:schemeClr val="accent1">
                              <a:lumMod val="50000"/>
                            </a:schemeClr>
                          </a:solidFill>
                        </a:rPr>
                        <a:t>Why do we exist</a:t>
                      </a:r>
                      <a:r>
                        <a:rPr lang="en-US" sz="1800" b="1" baseline="0" dirty="0" smtClean="0">
                          <a:solidFill>
                            <a:schemeClr val="accent1">
                              <a:lumMod val="50000"/>
                            </a:schemeClr>
                          </a:solidFill>
                        </a:rPr>
                        <a:t>?</a:t>
                      </a:r>
                    </a:p>
                    <a:p>
                      <a:endParaRPr lang="en-US" sz="1800" b="1" baseline="0" dirty="0" smtClean="0">
                        <a:solidFill>
                          <a:schemeClr val="accent1">
                            <a:lumMod val="50000"/>
                          </a:schemeClr>
                        </a:solidFill>
                      </a:endParaRPr>
                    </a:p>
                    <a:p>
                      <a:endParaRPr lang="en-US" sz="1800" b="1" baseline="0" dirty="0" smtClean="0">
                        <a:solidFill>
                          <a:schemeClr val="accent1">
                            <a:lumMod val="50000"/>
                          </a:schemeClr>
                        </a:solidFill>
                      </a:endParaRPr>
                    </a:p>
                    <a:p>
                      <a:r>
                        <a:rPr lang="en-US" sz="1800" b="1" baseline="0" dirty="0" smtClean="0">
                          <a:solidFill>
                            <a:schemeClr val="accent1">
                              <a:lumMod val="50000"/>
                            </a:schemeClr>
                          </a:solidFill>
                        </a:rPr>
                        <a:t>Describes your overall purpose – in the present </a:t>
                      </a:r>
                    </a:p>
                    <a:p>
                      <a:endParaRPr lang="en-US" sz="1800" b="1" baseline="0" dirty="0" smtClean="0">
                        <a:solidFill>
                          <a:schemeClr val="accent1">
                            <a:lumMod val="50000"/>
                          </a:schemeClr>
                        </a:solidFill>
                      </a:endParaRPr>
                    </a:p>
                    <a:p>
                      <a:endParaRPr lang="en-US" sz="1800" b="1" baseline="0" dirty="0" smtClean="0">
                        <a:solidFill>
                          <a:schemeClr val="accent1">
                            <a:lumMod val="50000"/>
                          </a:schemeClr>
                        </a:solidFill>
                      </a:endParaRPr>
                    </a:p>
                    <a:p>
                      <a:r>
                        <a:rPr lang="en-US" sz="1800" b="1" baseline="0" dirty="0" smtClean="0">
                          <a:solidFill>
                            <a:schemeClr val="accent1">
                              <a:lumMod val="50000"/>
                            </a:schemeClr>
                          </a:solidFill>
                        </a:rPr>
                        <a:t>Missionary – does the work</a:t>
                      </a:r>
                    </a:p>
                  </a:txBody>
                  <a:tcPr/>
                </a:tc>
                <a:tc>
                  <a:txBody>
                    <a:bodyPr/>
                    <a:lstStyle/>
                    <a:p>
                      <a:r>
                        <a:rPr lang="en-US" b="1" dirty="0" smtClean="0">
                          <a:solidFill>
                            <a:schemeClr val="accent1">
                              <a:lumMod val="50000"/>
                            </a:schemeClr>
                          </a:solidFill>
                        </a:rPr>
                        <a:t>What do we want</a:t>
                      </a:r>
                      <a:r>
                        <a:rPr lang="en-US" b="1" baseline="0" dirty="0" smtClean="0">
                          <a:solidFill>
                            <a:schemeClr val="accent1">
                              <a:lumMod val="50000"/>
                            </a:schemeClr>
                          </a:solidFill>
                        </a:rPr>
                        <a:t> to create?</a:t>
                      </a:r>
                    </a:p>
                    <a:p>
                      <a:endParaRPr lang="en-US" b="1" baseline="0" dirty="0" smtClean="0">
                        <a:solidFill>
                          <a:schemeClr val="accent1">
                            <a:lumMod val="50000"/>
                          </a:schemeClr>
                        </a:solidFill>
                      </a:endParaRPr>
                    </a:p>
                    <a:p>
                      <a:r>
                        <a:rPr lang="en-US" b="1" baseline="0" dirty="0" smtClean="0">
                          <a:solidFill>
                            <a:schemeClr val="accent1">
                              <a:lumMod val="50000"/>
                            </a:schemeClr>
                          </a:solidFill>
                        </a:rPr>
                        <a:t>Describes your ideal future</a:t>
                      </a:r>
                    </a:p>
                    <a:p>
                      <a:endParaRPr lang="en-US" b="1" baseline="0" dirty="0" smtClean="0">
                        <a:solidFill>
                          <a:schemeClr val="accent1">
                            <a:lumMod val="50000"/>
                          </a:schemeClr>
                        </a:solidFill>
                      </a:endParaRPr>
                    </a:p>
                    <a:p>
                      <a:endParaRPr lang="en-US" b="1" baseline="0" dirty="0" smtClean="0">
                        <a:solidFill>
                          <a:schemeClr val="accent1">
                            <a:lumMod val="50000"/>
                          </a:schemeClr>
                        </a:solidFill>
                      </a:endParaRPr>
                    </a:p>
                    <a:p>
                      <a:r>
                        <a:rPr lang="en-US" b="1" baseline="0" dirty="0" smtClean="0">
                          <a:solidFill>
                            <a:schemeClr val="accent1">
                              <a:lumMod val="50000"/>
                            </a:schemeClr>
                          </a:solidFill>
                        </a:rPr>
                        <a:t>Visionary – sees what is possible</a:t>
                      </a:r>
                      <a:endParaRPr lang="en-US" b="1" dirty="0">
                        <a:solidFill>
                          <a:schemeClr val="accent1">
                            <a:lumMod val="50000"/>
                          </a:schemeClr>
                        </a:solidFill>
                      </a:endParaRPr>
                    </a:p>
                  </a:txBody>
                  <a:tcPr/>
                </a:tc>
                <a:tc>
                  <a:txBody>
                    <a:bodyPr/>
                    <a:lstStyle/>
                    <a:p>
                      <a:r>
                        <a:rPr lang="en-US" b="1" dirty="0" smtClean="0">
                          <a:solidFill>
                            <a:schemeClr val="accent1">
                              <a:lumMod val="50000"/>
                            </a:schemeClr>
                          </a:solidFill>
                        </a:rPr>
                        <a:t>How do we want to act?</a:t>
                      </a:r>
                    </a:p>
                    <a:p>
                      <a:endParaRPr lang="en-US" b="1" dirty="0" smtClean="0">
                        <a:solidFill>
                          <a:schemeClr val="accent1">
                            <a:lumMod val="50000"/>
                          </a:schemeClr>
                        </a:solidFill>
                      </a:endParaRPr>
                    </a:p>
                    <a:p>
                      <a:r>
                        <a:rPr lang="en-US" b="1" dirty="0" smtClean="0">
                          <a:solidFill>
                            <a:schemeClr val="accent1">
                              <a:lumMod val="50000"/>
                            </a:schemeClr>
                          </a:solidFill>
                        </a:rPr>
                        <a:t>Describes</a:t>
                      </a:r>
                      <a:r>
                        <a:rPr lang="en-US" b="1" baseline="0" dirty="0" smtClean="0">
                          <a:solidFill>
                            <a:schemeClr val="accent1">
                              <a:lumMod val="50000"/>
                            </a:schemeClr>
                          </a:solidFill>
                        </a:rPr>
                        <a:t> how you will carry out your mission </a:t>
                      </a:r>
                    </a:p>
                    <a:p>
                      <a:endParaRPr lang="en-US" b="1" baseline="0" dirty="0" smtClean="0">
                        <a:solidFill>
                          <a:schemeClr val="accent1">
                            <a:lumMod val="50000"/>
                          </a:schemeClr>
                        </a:solidFill>
                      </a:endParaRPr>
                    </a:p>
                    <a:p>
                      <a:r>
                        <a:rPr lang="en-US" b="1" baseline="0" dirty="0" smtClean="0">
                          <a:solidFill>
                            <a:schemeClr val="accent1">
                              <a:lumMod val="50000"/>
                            </a:schemeClr>
                          </a:solidFill>
                        </a:rPr>
                        <a:t>“Walking the Talk”</a:t>
                      </a:r>
                      <a:endParaRPr lang="en-US" b="1" dirty="0">
                        <a:solidFill>
                          <a:schemeClr val="accent1">
                            <a:lumMod val="50000"/>
                          </a:schemeClr>
                        </a:solidFill>
                      </a:endParaRPr>
                    </a:p>
                  </a:txBody>
                  <a:tcPr/>
                </a:tc>
              </a:tr>
            </a:tbl>
          </a:graphicData>
        </a:graphic>
      </p:graphicFrame>
      <p:pic>
        <p:nvPicPr>
          <p:cNvPr id="1026" name="Picture 2" descr="D:\Documents and Settings\dnegropontes\Local Settings\Temporary Internet Files\Content.IE5\QBXIWSIC\MC900059413[1].wmf"/>
          <p:cNvPicPr>
            <a:picLocks noChangeAspect="1" noChangeArrowheads="1"/>
          </p:cNvPicPr>
          <p:nvPr/>
        </p:nvPicPr>
        <p:blipFill>
          <a:blip r:embed="rId3"/>
          <a:srcRect/>
          <a:stretch>
            <a:fillRect/>
          </a:stretch>
        </p:blipFill>
        <p:spPr bwMode="auto">
          <a:xfrm>
            <a:off x="152400" y="4572000"/>
            <a:ext cx="1848917" cy="1689811"/>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932688"/>
          </a:xfrm>
        </p:spPr>
        <p:txBody>
          <a:bodyPr>
            <a:normAutofit fontScale="90000"/>
          </a:bodyPr>
          <a:lstStyle/>
          <a:p>
            <a:pPr algn="ctr"/>
            <a:r>
              <a:rPr lang="en-US" sz="5400" b="1" dirty="0" smtClean="0">
                <a:solidFill>
                  <a:schemeClr val="accent1">
                    <a:lumMod val="50000"/>
                  </a:schemeClr>
                </a:solidFill>
              </a:rPr>
              <a:t/>
            </a:r>
            <a:br>
              <a:rPr lang="en-US" sz="5400" b="1" dirty="0" smtClean="0">
                <a:solidFill>
                  <a:schemeClr val="accent1">
                    <a:lumMod val="50000"/>
                  </a:schemeClr>
                </a:solidFill>
              </a:rPr>
            </a:br>
            <a:r>
              <a:rPr lang="en-US" sz="5400" dirty="0" smtClean="0">
                <a:solidFill>
                  <a:schemeClr val="accent1">
                    <a:lumMod val="50000"/>
                  </a:schemeClr>
                </a:solidFill>
              </a:rPr>
              <a:t>Mission</a:t>
            </a:r>
            <a:endParaRPr lang="en-US" dirty="0"/>
          </a:p>
        </p:txBody>
      </p:sp>
      <p:sp>
        <p:nvSpPr>
          <p:cNvPr id="3" name="Content Placeholder 2"/>
          <p:cNvSpPr>
            <a:spLocks noGrp="1"/>
          </p:cNvSpPr>
          <p:nvPr>
            <p:ph idx="1"/>
          </p:nvPr>
        </p:nvSpPr>
        <p:spPr/>
        <p:txBody>
          <a:bodyPr/>
          <a:lstStyle/>
          <a:p>
            <a:r>
              <a:rPr lang="en-US" b="1" dirty="0" smtClean="0">
                <a:solidFill>
                  <a:schemeClr val="accent1">
                    <a:lumMod val="50000"/>
                  </a:schemeClr>
                </a:solidFill>
              </a:rPr>
              <a:t>Why do we exist?</a:t>
            </a:r>
          </a:p>
          <a:p>
            <a:endParaRPr lang="en-US" b="1" dirty="0" smtClean="0">
              <a:solidFill>
                <a:schemeClr val="accent1">
                  <a:lumMod val="50000"/>
                </a:schemeClr>
              </a:solidFill>
            </a:endParaRPr>
          </a:p>
          <a:p>
            <a:endParaRPr lang="en-US" b="1" dirty="0" smtClean="0">
              <a:solidFill>
                <a:schemeClr val="accent1">
                  <a:lumMod val="50000"/>
                </a:schemeClr>
              </a:solidFill>
            </a:endParaRPr>
          </a:p>
          <a:p>
            <a:r>
              <a:rPr lang="en-US" b="1" dirty="0" smtClean="0">
                <a:solidFill>
                  <a:schemeClr val="accent1">
                    <a:lumMod val="50000"/>
                  </a:schemeClr>
                </a:solidFill>
              </a:rPr>
              <a:t>Describes your overall purpose (AIM) – in the present </a:t>
            </a:r>
          </a:p>
          <a:p>
            <a:endParaRPr lang="en-US" b="1" dirty="0" smtClean="0">
              <a:solidFill>
                <a:schemeClr val="accent1">
                  <a:lumMod val="50000"/>
                </a:schemeClr>
              </a:solidFill>
            </a:endParaRPr>
          </a:p>
          <a:p>
            <a:endParaRPr lang="en-US" b="1" dirty="0" smtClean="0">
              <a:solidFill>
                <a:schemeClr val="accent1">
                  <a:lumMod val="50000"/>
                </a:schemeClr>
              </a:solidFill>
            </a:endParaRPr>
          </a:p>
          <a:p>
            <a:r>
              <a:rPr lang="en-US" b="1" dirty="0" smtClean="0">
                <a:solidFill>
                  <a:schemeClr val="accent1">
                    <a:lumMod val="50000"/>
                  </a:schemeClr>
                </a:solidFill>
              </a:rPr>
              <a:t>Missionary – does the work</a:t>
            </a:r>
          </a:p>
          <a:p>
            <a:endParaRPr lang="en-CA" dirty="0" smtClean="0"/>
          </a:p>
          <a:p>
            <a:endParaRPr lang="en-US" dirty="0"/>
          </a:p>
        </p:txBody>
      </p:sp>
      <p:pic>
        <p:nvPicPr>
          <p:cNvPr id="2055" name="Picture 7" descr="D:\Documents and Settings\dnegropontes\Local Settings\Temporary Internet Files\Content.IE5\GJO496TC\MP900442244[1].jpg"/>
          <p:cNvPicPr>
            <a:picLocks noChangeAspect="1" noChangeArrowheads="1"/>
          </p:cNvPicPr>
          <p:nvPr/>
        </p:nvPicPr>
        <p:blipFill>
          <a:blip r:embed="rId3" cstate="print"/>
          <a:srcRect/>
          <a:stretch>
            <a:fillRect/>
          </a:stretch>
        </p:blipFill>
        <p:spPr bwMode="auto">
          <a:xfrm>
            <a:off x="6019800" y="4419600"/>
            <a:ext cx="2857500" cy="1905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Mission: CESD Emerging Themes</a:t>
            </a:r>
            <a:endParaRPr lang="en-US" dirty="0"/>
          </a:p>
        </p:txBody>
      </p:sp>
      <p:sp>
        <p:nvSpPr>
          <p:cNvPr id="3" name="Content Placeholder 2"/>
          <p:cNvSpPr>
            <a:spLocks noGrp="1"/>
          </p:cNvSpPr>
          <p:nvPr>
            <p:ph sz="half" idx="1"/>
          </p:nvPr>
        </p:nvSpPr>
        <p:spPr/>
        <p:txBody>
          <a:bodyPr/>
          <a:lstStyle/>
          <a:p>
            <a:r>
              <a:rPr lang="en-US" dirty="0" smtClean="0">
                <a:solidFill>
                  <a:schemeClr val="accent2">
                    <a:lumMod val="50000"/>
                  </a:schemeClr>
                </a:solidFill>
              </a:rPr>
              <a:t>The student/ individual learner – personalized &amp; meaningful learning</a:t>
            </a:r>
          </a:p>
          <a:p>
            <a:r>
              <a:rPr lang="en-US" dirty="0" smtClean="0">
                <a:solidFill>
                  <a:schemeClr val="accent2">
                    <a:lumMod val="50000"/>
                  </a:schemeClr>
                </a:solidFill>
              </a:rPr>
              <a:t>Developing the character of the “whole  child” – socialization &amp; community , life long learning </a:t>
            </a:r>
            <a:endParaRPr lang="en-US" dirty="0">
              <a:solidFill>
                <a:schemeClr val="accent2">
                  <a:lumMod val="50000"/>
                </a:schemeClr>
              </a:solidFill>
            </a:endParaRPr>
          </a:p>
        </p:txBody>
      </p:sp>
      <p:sp>
        <p:nvSpPr>
          <p:cNvPr id="4" name="Content Placeholder 3"/>
          <p:cNvSpPr>
            <a:spLocks noGrp="1"/>
          </p:cNvSpPr>
          <p:nvPr>
            <p:ph sz="half" idx="2"/>
          </p:nvPr>
        </p:nvSpPr>
        <p:spPr/>
        <p:txBody>
          <a:bodyPr/>
          <a:lstStyle/>
          <a:p>
            <a:r>
              <a:rPr lang="en-US" dirty="0" smtClean="0">
                <a:solidFill>
                  <a:schemeClr val="accent2">
                    <a:lumMod val="50000"/>
                  </a:schemeClr>
                </a:solidFill>
              </a:rPr>
              <a:t>Engaged in learning resulting in contributing and responsible citizens</a:t>
            </a:r>
          </a:p>
          <a:p>
            <a:r>
              <a:rPr lang="en-US" dirty="0" smtClean="0">
                <a:solidFill>
                  <a:schemeClr val="accent2">
                    <a:lumMod val="50000"/>
                  </a:schemeClr>
                </a:solidFill>
              </a:rPr>
              <a:t>Safe and Caring environment – a welcoming and accepting culture</a:t>
            </a:r>
            <a:endParaRPr lang="en-US"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4" y="116632"/>
            <a:ext cx="9144000" cy="1378412"/>
          </a:xfrm>
        </p:spPr>
        <p:txBody>
          <a:bodyPr>
            <a:normAutofit fontScale="90000"/>
          </a:bodyPr>
          <a:lstStyle/>
          <a:p>
            <a:pPr algn="ctr"/>
            <a:r>
              <a:rPr lang="en-US" dirty="0" smtClean="0">
                <a:solidFill>
                  <a:schemeClr val="accent2">
                    <a:lumMod val="75000"/>
                  </a:schemeClr>
                </a:solidFill>
              </a:rPr>
              <a:t>“Brainstorming” a Mission Statement</a:t>
            </a:r>
            <a:endParaRPr lang="en-US" dirty="0"/>
          </a:p>
        </p:txBody>
      </p:sp>
      <p:sp>
        <p:nvSpPr>
          <p:cNvPr id="3" name="Content Placeholder 2"/>
          <p:cNvSpPr>
            <a:spLocks noGrp="1"/>
          </p:cNvSpPr>
          <p:nvPr>
            <p:ph idx="1"/>
          </p:nvPr>
        </p:nvSpPr>
        <p:spPr>
          <a:xfrm>
            <a:off x="428596" y="1714488"/>
            <a:ext cx="8258204" cy="4610112"/>
          </a:xfrm>
        </p:spPr>
        <p:txBody>
          <a:bodyPr>
            <a:normAutofit/>
          </a:bodyPr>
          <a:lstStyle/>
          <a:p>
            <a:r>
              <a:rPr lang="en-US" sz="4000" dirty="0" smtClean="0">
                <a:solidFill>
                  <a:schemeClr val="accent2">
                    <a:lumMod val="50000"/>
                  </a:schemeClr>
                </a:solidFill>
              </a:rPr>
              <a:t>AIM: What are we here to do?</a:t>
            </a:r>
          </a:p>
          <a:p>
            <a:r>
              <a:rPr lang="en-US" sz="4000" dirty="0" smtClean="0">
                <a:solidFill>
                  <a:schemeClr val="accent2">
                    <a:lumMod val="50000"/>
                  </a:schemeClr>
                </a:solidFill>
              </a:rPr>
              <a:t>ACTION: How will we accomplish our aim?</a:t>
            </a:r>
          </a:p>
          <a:p>
            <a:r>
              <a:rPr lang="en-US" sz="4000" dirty="0" smtClean="0">
                <a:solidFill>
                  <a:schemeClr val="accent2">
                    <a:lumMod val="50000"/>
                  </a:schemeClr>
                </a:solidFill>
              </a:rPr>
              <a:t>AUDIENCE: Whom do we exist to serve?</a:t>
            </a:r>
            <a:endParaRPr lang="en-US" sz="4000"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229600" cy="1143000"/>
          </a:xfrm>
        </p:spPr>
        <p:txBody>
          <a:bodyPr/>
          <a:lstStyle/>
          <a:p>
            <a:pPr algn="ctr"/>
            <a:r>
              <a:rPr lang="en-US" dirty="0" smtClean="0"/>
              <a:t>Brainstorming Process</a:t>
            </a:r>
            <a:endParaRPr lang="en-US" dirty="0"/>
          </a:p>
        </p:txBody>
      </p:sp>
      <p:sp>
        <p:nvSpPr>
          <p:cNvPr id="3" name="Content Placeholder 2"/>
          <p:cNvSpPr>
            <a:spLocks noGrp="1"/>
          </p:cNvSpPr>
          <p:nvPr>
            <p:ph idx="1"/>
          </p:nvPr>
        </p:nvSpPr>
        <p:spPr>
          <a:xfrm>
            <a:off x="0" y="1447800"/>
            <a:ext cx="9144000" cy="5410200"/>
          </a:xfrm>
        </p:spPr>
        <p:txBody>
          <a:bodyPr>
            <a:normAutofit/>
          </a:bodyPr>
          <a:lstStyle/>
          <a:p>
            <a:pPr algn="ctr">
              <a:buNone/>
            </a:pPr>
            <a:r>
              <a:rPr lang="en-US" b="1" dirty="0" smtClean="0">
                <a:solidFill>
                  <a:schemeClr val="accent2">
                    <a:lumMod val="50000"/>
                  </a:schemeClr>
                </a:solidFill>
              </a:rPr>
              <a:t>Aim, Action and Audience Poster Sheet</a:t>
            </a:r>
          </a:p>
          <a:p>
            <a:pPr>
              <a:buNone/>
            </a:pPr>
            <a:r>
              <a:rPr lang="en-US" b="1" dirty="0" smtClean="0">
                <a:solidFill>
                  <a:schemeClr val="accent2">
                    <a:lumMod val="50000"/>
                  </a:schemeClr>
                </a:solidFill>
              </a:rPr>
              <a:t>Your Group’s Brainstorming </a:t>
            </a:r>
            <a:r>
              <a:rPr lang="en-US" dirty="0" smtClean="0">
                <a:solidFill>
                  <a:schemeClr val="accent2">
                    <a:lumMod val="50000"/>
                  </a:schemeClr>
                </a:solidFill>
              </a:rPr>
              <a:t>– 10 Minutes</a:t>
            </a:r>
          </a:p>
          <a:p>
            <a:r>
              <a:rPr lang="en-US" dirty="0" smtClean="0">
                <a:solidFill>
                  <a:schemeClr val="accent2">
                    <a:lumMod val="50000"/>
                  </a:schemeClr>
                </a:solidFill>
              </a:rPr>
              <a:t>Brainstorm words and phrases that answer each section (10 minutes)</a:t>
            </a:r>
          </a:p>
          <a:p>
            <a:pPr>
              <a:buNone/>
            </a:pPr>
            <a:r>
              <a:rPr lang="en-US" b="1" dirty="0" smtClean="0">
                <a:solidFill>
                  <a:schemeClr val="accent2">
                    <a:lumMod val="50000"/>
                  </a:schemeClr>
                </a:solidFill>
              </a:rPr>
              <a:t>Sharing the Brainstorm </a:t>
            </a:r>
            <a:r>
              <a:rPr lang="en-US" dirty="0" smtClean="0">
                <a:solidFill>
                  <a:schemeClr val="accent2">
                    <a:lumMod val="50000"/>
                  </a:schemeClr>
                </a:solidFill>
              </a:rPr>
              <a:t>-  25 Minutes</a:t>
            </a:r>
          </a:p>
          <a:p>
            <a:r>
              <a:rPr lang="en-US" dirty="0" smtClean="0">
                <a:solidFill>
                  <a:schemeClr val="accent2">
                    <a:lumMod val="50000"/>
                  </a:schemeClr>
                </a:solidFill>
              </a:rPr>
              <a:t>Pass your sheet to the table behind you. (Dot will announce switch)</a:t>
            </a:r>
          </a:p>
          <a:p>
            <a:r>
              <a:rPr lang="en-US" dirty="0" smtClean="0">
                <a:solidFill>
                  <a:schemeClr val="accent2">
                    <a:lumMod val="50000"/>
                  </a:schemeClr>
                </a:solidFill>
              </a:rPr>
              <a:t>Add to each section or put a check by those you agree with</a:t>
            </a:r>
          </a:p>
          <a:p>
            <a:r>
              <a:rPr lang="en-US" dirty="0" smtClean="0">
                <a:solidFill>
                  <a:schemeClr val="accent2">
                    <a:lumMod val="50000"/>
                  </a:schemeClr>
                </a:solidFill>
              </a:rPr>
              <a:t>Repeat until you have seen 4 other sheets -  (25 minutes)</a:t>
            </a:r>
          </a:p>
          <a:p>
            <a:pPr>
              <a:buNone/>
            </a:pPr>
            <a:r>
              <a:rPr lang="en-US" b="1" dirty="0" smtClean="0">
                <a:solidFill>
                  <a:schemeClr val="accent2">
                    <a:lumMod val="50000"/>
                  </a:schemeClr>
                </a:solidFill>
              </a:rPr>
              <a:t>Debrief</a:t>
            </a:r>
          </a:p>
          <a:p>
            <a:r>
              <a:rPr lang="en-US" dirty="0" smtClean="0">
                <a:solidFill>
                  <a:schemeClr val="accent2">
                    <a:lumMod val="50000"/>
                  </a:schemeClr>
                </a:solidFill>
              </a:rPr>
              <a:t>Choose two insights your group would like to share.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Inspiration</a:t>
            </a:r>
            <a:endParaRPr lang="en-US" dirty="0"/>
          </a:p>
        </p:txBody>
      </p:sp>
      <p:sp>
        <p:nvSpPr>
          <p:cNvPr id="3" name="Content Placeholder 2"/>
          <p:cNvSpPr>
            <a:spLocks noGrp="1"/>
          </p:cNvSpPr>
          <p:nvPr>
            <p:ph idx="1"/>
          </p:nvPr>
        </p:nvSpPr>
        <p:spPr/>
        <p:txBody>
          <a:bodyPr/>
          <a:lstStyle/>
          <a:p>
            <a:pPr>
              <a:buNone/>
            </a:pPr>
            <a:endParaRPr lang="en-US" sz="2800" b="1" dirty="0" smtClean="0">
              <a:solidFill>
                <a:srgbClr val="AE1517"/>
              </a:solidFill>
            </a:endParaRPr>
          </a:p>
          <a:p>
            <a:pPr>
              <a:buNone/>
            </a:pPr>
            <a:r>
              <a:rPr lang="en-US" sz="2800" b="1" dirty="0" smtClean="0">
                <a:solidFill>
                  <a:srgbClr val="AE1517"/>
                </a:solidFill>
              </a:rPr>
              <a:t>	</a:t>
            </a:r>
            <a:r>
              <a:rPr lang="en-US" sz="4000" b="1" dirty="0" smtClean="0">
                <a:solidFill>
                  <a:srgbClr val="AE1517"/>
                </a:solidFill>
              </a:rPr>
              <a:t>Do not confine your children to your own learning for they were born in another time. </a:t>
            </a:r>
          </a:p>
          <a:p>
            <a:pPr algn="r">
              <a:buNone/>
            </a:pPr>
            <a:r>
              <a:rPr lang="en-US" sz="4000" b="1" dirty="0" smtClean="0">
                <a:solidFill>
                  <a:srgbClr val="AE1517"/>
                </a:solidFill>
              </a:rPr>
              <a:t>Hebrew Proverb</a:t>
            </a:r>
            <a:endParaRPr lang="en-US" sz="4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CA" dirty="0" smtClean="0"/>
              <a:t>Vision</a:t>
            </a:r>
            <a:endParaRPr lang="en-CA" dirty="0"/>
          </a:p>
        </p:txBody>
      </p:sp>
      <p:sp>
        <p:nvSpPr>
          <p:cNvPr id="3" name="Content Placeholder 2"/>
          <p:cNvSpPr>
            <a:spLocks noGrp="1"/>
          </p:cNvSpPr>
          <p:nvPr>
            <p:ph idx="1"/>
          </p:nvPr>
        </p:nvSpPr>
        <p:spPr>
          <a:xfrm>
            <a:off x="457200" y="2819400"/>
            <a:ext cx="8001000" cy="3657600"/>
          </a:xfrm>
        </p:spPr>
        <p:txBody>
          <a:bodyPr/>
          <a:lstStyle/>
          <a:p>
            <a:r>
              <a:rPr lang="en-US" b="1" dirty="0">
                <a:solidFill>
                  <a:schemeClr val="accent1">
                    <a:lumMod val="50000"/>
                  </a:schemeClr>
                </a:solidFill>
              </a:rPr>
              <a:t>What do we want to create?</a:t>
            </a:r>
          </a:p>
          <a:p>
            <a:pPr>
              <a:buNone/>
            </a:pPr>
            <a:endParaRPr lang="en-US" b="1" dirty="0">
              <a:solidFill>
                <a:schemeClr val="accent1">
                  <a:lumMod val="50000"/>
                </a:schemeClr>
              </a:solidFill>
            </a:endParaRPr>
          </a:p>
          <a:p>
            <a:r>
              <a:rPr lang="en-US" b="1" dirty="0">
                <a:solidFill>
                  <a:schemeClr val="accent1">
                    <a:lumMod val="50000"/>
                  </a:schemeClr>
                </a:solidFill>
              </a:rPr>
              <a:t>Describes your ideal future</a:t>
            </a:r>
          </a:p>
          <a:p>
            <a:pPr marL="0" indent="0">
              <a:buNone/>
            </a:pPr>
            <a:endParaRPr lang="en-US" b="1" dirty="0">
              <a:solidFill>
                <a:schemeClr val="accent1">
                  <a:lumMod val="50000"/>
                </a:schemeClr>
              </a:solidFill>
            </a:endParaRPr>
          </a:p>
          <a:p>
            <a:r>
              <a:rPr lang="en-US" b="1" dirty="0">
                <a:solidFill>
                  <a:schemeClr val="accent1">
                    <a:lumMod val="50000"/>
                  </a:schemeClr>
                </a:solidFill>
              </a:rPr>
              <a:t>Visionary – sees what is possible</a:t>
            </a:r>
          </a:p>
          <a:p>
            <a:endParaRPr lang="en-CA" dirty="0"/>
          </a:p>
        </p:txBody>
      </p:sp>
      <p:pic>
        <p:nvPicPr>
          <p:cNvPr id="4098" name="Picture 2" descr="D:\Documents and Settings\dnegropontes\Local Settings\Temporary Internet Files\Content.IE5\QBXIWSIC\MP900402222[1].jpg"/>
          <p:cNvPicPr>
            <a:picLocks noChangeAspect="1" noChangeArrowheads="1"/>
          </p:cNvPicPr>
          <p:nvPr/>
        </p:nvPicPr>
        <p:blipFill>
          <a:blip r:embed="rId3" cstate="print"/>
          <a:srcRect/>
          <a:stretch>
            <a:fillRect/>
          </a:stretch>
        </p:blipFill>
        <p:spPr bwMode="auto">
          <a:xfrm>
            <a:off x="6248400" y="2971800"/>
            <a:ext cx="2667000" cy="2140288"/>
          </a:xfrm>
          <a:prstGeom prst="rect">
            <a:avLst/>
          </a:prstGeom>
          <a:noFill/>
        </p:spPr>
      </p:pic>
    </p:spTree>
    <p:extLst>
      <p:ext uri="{BB962C8B-B14F-4D97-AF65-F5344CB8AC3E}">
        <p14:creationId xmlns="" xmlns:p14="http://schemas.microsoft.com/office/powerpoint/2010/main" val="26970991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Visions from Education</a:t>
            </a:r>
            <a:endParaRPr lang="en-US" dirty="0"/>
          </a:p>
        </p:txBody>
      </p:sp>
      <p:sp>
        <p:nvSpPr>
          <p:cNvPr id="3" name="Content Placeholder 2"/>
          <p:cNvSpPr>
            <a:spLocks noGrp="1"/>
          </p:cNvSpPr>
          <p:nvPr>
            <p:ph idx="1"/>
          </p:nvPr>
        </p:nvSpPr>
        <p:spPr/>
        <p:txBody>
          <a:bodyPr/>
          <a:lstStyle/>
          <a:p>
            <a:pPr>
              <a:buNone/>
            </a:pPr>
            <a:r>
              <a:rPr lang="en-US" sz="2800" dirty="0" smtClean="0">
                <a:solidFill>
                  <a:schemeClr val="accent2">
                    <a:lumMod val="50000"/>
                  </a:schemeClr>
                </a:solidFill>
              </a:rPr>
              <a:t>	</a:t>
            </a:r>
            <a:r>
              <a:rPr lang="en-US" sz="2800" b="1" dirty="0" smtClean="0">
                <a:solidFill>
                  <a:srgbClr val="7030A0"/>
                </a:solidFill>
              </a:rPr>
              <a:t>To inspire and enable students to achieve success and fulfillment as </a:t>
            </a:r>
            <a:r>
              <a:rPr lang="en-US" sz="2800" b="1" u="sng" dirty="0" smtClean="0">
                <a:solidFill>
                  <a:srgbClr val="7030A0"/>
                </a:solidFill>
              </a:rPr>
              <a:t>engaged thinkers</a:t>
            </a:r>
            <a:r>
              <a:rPr lang="en-US" sz="2800" b="1" dirty="0" smtClean="0">
                <a:solidFill>
                  <a:srgbClr val="7030A0"/>
                </a:solidFill>
              </a:rPr>
              <a:t> and </a:t>
            </a:r>
            <a:r>
              <a:rPr lang="en-US" sz="2800" b="1" u="sng" dirty="0" smtClean="0">
                <a:solidFill>
                  <a:srgbClr val="7030A0"/>
                </a:solidFill>
              </a:rPr>
              <a:t>ethical citizens</a:t>
            </a:r>
            <a:r>
              <a:rPr lang="en-US" sz="2800" b="1" dirty="0" smtClean="0">
                <a:solidFill>
                  <a:srgbClr val="7030A0"/>
                </a:solidFill>
              </a:rPr>
              <a:t> with an </a:t>
            </a:r>
            <a:r>
              <a:rPr lang="en-US" sz="2800" b="1" u="sng" dirty="0" smtClean="0">
                <a:solidFill>
                  <a:srgbClr val="7030A0"/>
                </a:solidFill>
              </a:rPr>
              <a:t>entrepreneurial spirit</a:t>
            </a:r>
            <a:r>
              <a:rPr lang="en-US" sz="2800" b="1" dirty="0" smtClean="0">
                <a:solidFill>
                  <a:srgbClr val="7030A0"/>
                </a:solidFill>
              </a:rPr>
              <a:t> within an </a:t>
            </a:r>
            <a:r>
              <a:rPr lang="en-US" sz="2800" b="1" u="sng" dirty="0" smtClean="0">
                <a:solidFill>
                  <a:srgbClr val="7030A0"/>
                </a:solidFill>
              </a:rPr>
              <a:t>inclusive</a:t>
            </a:r>
            <a:r>
              <a:rPr lang="en-US" sz="2800" b="1" dirty="0" smtClean="0">
                <a:solidFill>
                  <a:srgbClr val="7030A0"/>
                </a:solidFill>
              </a:rPr>
              <a:t> education system. </a:t>
            </a:r>
          </a:p>
          <a:p>
            <a:pPr algn="r">
              <a:buNone/>
            </a:pPr>
            <a:r>
              <a:rPr lang="en-US" sz="2000" i="1" dirty="0" smtClean="0">
                <a:solidFill>
                  <a:schemeClr val="accent2">
                    <a:lumMod val="50000"/>
                  </a:schemeClr>
                </a:solidFill>
              </a:rPr>
              <a:t>Inspiring Action, AE</a:t>
            </a:r>
          </a:p>
          <a:p>
            <a:pPr>
              <a:buNone/>
            </a:pPr>
            <a:endParaRPr lang="en-US" sz="2800" i="1" dirty="0" smtClean="0">
              <a:solidFill>
                <a:schemeClr val="accent2">
                  <a:lumMod val="50000"/>
                </a:schemeClr>
              </a:solidFill>
            </a:endParaRPr>
          </a:p>
          <a:p>
            <a:pPr>
              <a:buNone/>
            </a:pPr>
            <a:r>
              <a:rPr lang="en-US" sz="2800" dirty="0" smtClean="0">
                <a:solidFill>
                  <a:schemeClr val="accent2">
                    <a:lumMod val="50000"/>
                  </a:schemeClr>
                </a:solidFill>
              </a:rPr>
              <a:t>	</a:t>
            </a:r>
            <a:r>
              <a:rPr lang="en-US" sz="2800" b="1" dirty="0" smtClean="0">
                <a:solidFill>
                  <a:srgbClr val="00CC00"/>
                </a:solidFill>
              </a:rPr>
              <a:t>Indisputably recognized as a leading education environment, in personalizing success for all learners in their community. </a:t>
            </a:r>
          </a:p>
          <a:p>
            <a:pPr algn="r">
              <a:buNone/>
            </a:pPr>
            <a:r>
              <a:rPr lang="en-US" sz="1800" i="1" dirty="0" smtClean="0">
                <a:solidFill>
                  <a:schemeClr val="accent2">
                    <a:lumMod val="50000"/>
                  </a:schemeClr>
                </a:solidFill>
              </a:rPr>
              <a:t>Community Learning Campus, CESD &amp; OC</a:t>
            </a:r>
          </a:p>
          <a:p>
            <a:pPr>
              <a:buNone/>
            </a:pPr>
            <a:endParaRPr lang="en-US" sz="2400" i="1" dirty="0" smtClean="0">
              <a:solidFill>
                <a:schemeClr val="accent2">
                  <a:lumMod val="50000"/>
                </a:schemeClr>
              </a:solidFill>
            </a:endParaRPr>
          </a:p>
          <a:p>
            <a:pPr>
              <a:buNone/>
            </a:pPr>
            <a:endParaRPr lang="en-US" sz="2400" i="1" dirty="0" smtClean="0">
              <a:solidFill>
                <a:schemeClr val="accent2">
                  <a:lumMod val="50000"/>
                </a:schemeClr>
              </a:solidFill>
            </a:endParaRP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Visions from Business</a:t>
            </a:r>
            <a:endParaRPr lang="en-US" dirty="0"/>
          </a:p>
        </p:txBody>
      </p:sp>
      <p:sp>
        <p:nvSpPr>
          <p:cNvPr id="3" name="Content Placeholder 2"/>
          <p:cNvSpPr>
            <a:spLocks noGrp="1"/>
          </p:cNvSpPr>
          <p:nvPr>
            <p:ph idx="1"/>
          </p:nvPr>
        </p:nvSpPr>
        <p:spPr/>
        <p:txBody>
          <a:bodyPr>
            <a:normAutofit lnSpcReduction="10000"/>
          </a:bodyPr>
          <a:lstStyle/>
          <a:p>
            <a:pPr>
              <a:buNone/>
            </a:pPr>
            <a:r>
              <a:rPr lang="en-US" b="1" dirty="0" smtClean="0">
                <a:solidFill>
                  <a:schemeClr val="accent2">
                    <a:lumMod val="50000"/>
                  </a:schemeClr>
                </a:solidFill>
              </a:rPr>
              <a:t>Sony</a:t>
            </a:r>
          </a:p>
          <a:p>
            <a:r>
              <a:rPr lang="en-US" b="1" dirty="0" smtClean="0">
                <a:solidFill>
                  <a:srgbClr val="00B0F0"/>
                </a:solidFill>
              </a:rPr>
              <a:t>1950s: Become the Company most known for changing the worldwide poor-quality image of Japanese products </a:t>
            </a:r>
          </a:p>
          <a:p>
            <a:r>
              <a:rPr lang="en-US" dirty="0" smtClean="0">
                <a:solidFill>
                  <a:schemeClr val="accent2">
                    <a:lumMod val="50000"/>
                  </a:schemeClr>
                </a:solidFill>
              </a:rPr>
              <a:t>Current: Sony is a leading manufacturer of audio, video, communications, and information technology products for the consumer and professional markets. Its motion picture, television, computer entertainment, music and online businesses make Sony one of the most comprehensive entertainment companies in the world.</a:t>
            </a:r>
            <a:endParaRPr lang="en-US"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samples….</a:t>
            </a:r>
            <a:endParaRPr lang="en-US" dirty="0"/>
          </a:p>
        </p:txBody>
      </p:sp>
      <p:sp>
        <p:nvSpPr>
          <p:cNvPr id="3" name="Content Placeholder 2"/>
          <p:cNvSpPr>
            <a:spLocks noGrp="1"/>
          </p:cNvSpPr>
          <p:nvPr>
            <p:ph idx="1"/>
          </p:nvPr>
        </p:nvSpPr>
        <p:spPr/>
        <p:txBody>
          <a:bodyPr/>
          <a:lstStyle/>
          <a:p>
            <a:pPr>
              <a:buNone/>
            </a:pPr>
            <a:r>
              <a:rPr lang="en-US" b="1" dirty="0" smtClean="0">
                <a:solidFill>
                  <a:schemeClr val="accent2">
                    <a:lumMod val="50000"/>
                  </a:schemeClr>
                </a:solidFill>
              </a:rPr>
              <a:t>Honda</a:t>
            </a:r>
            <a:endParaRPr lang="en-US" dirty="0" smtClean="0">
              <a:solidFill>
                <a:schemeClr val="accent2">
                  <a:lumMod val="50000"/>
                </a:schemeClr>
              </a:solidFill>
            </a:endParaRPr>
          </a:p>
          <a:p>
            <a:r>
              <a:rPr lang="en-US" dirty="0" smtClean="0">
                <a:solidFill>
                  <a:schemeClr val="accent2">
                    <a:lumMod val="50000"/>
                  </a:schemeClr>
                </a:solidFill>
              </a:rPr>
              <a:t>1970: </a:t>
            </a:r>
            <a:r>
              <a:rPr lang="en-US" b="1" dirty="0" smtClean="0">
                <a:solidFill>
                  <a:srgbClr val="C00000"/>
                </a:solidFill>
              </a:rPr>
              <a:t>We will destroy Yamaha</a:t>
            </a:r>
          </a:p>
          <a:p>
            <a:r>
              <a:rPr lang="en-US" dirty="0" smtClean="0">
                <a:solidFill>
                  <a:schemeClr val="accent2">
                    <a:lumMod val="50000"/>
                  </a:schemeClr>
                </a:solidFill>
              </a:rPr>
              <a:t>Current: To Be a Company that Our Shareholders, Customers and Society Want </a:t>
            </a:r>
          </a:p>
          <a:p>
            <a:pPr>
              <a:buNone/>
            </a:pPr>
            <a:endParaRPr lang="en-US" dirty="0" smtClean="0">
              <a:solidFill>
                <a:schemeClr val="accent2">
                  <a:lumMod val="50000"/>
                </a:schemeClr>
              </a:solidFill>
            </a:endParaRPr>
          </a:p>
          <a:p>
            <a:pPr>
              <a:buNone/>
            </a:pPr>
            <a:r>
              <a:rPr lang="en-US" b="1" dirty="0" smtClean="0">
                <a:solidFill>
                  <a:schemeClr val="accent2">
                    <a:lumMod val="50000"/>
                  </a:schemeClr>
                </a:solidFill>
              </a:rPr>
              <a:t>Ford</a:t>
            </a:r>
          </a:p>
          <a:p>
            <a:r>
              <a:rPr lang="en-US" dirty="0" smtClean="0"/>
              <a:t>Early 1900s: </a:t>
            </a:r>
            <a:r>
              <a:rPr lang="en-US" b="1" dirty="0" smtClean="0">
                <a:solidFill>
                  <a:srgbClr val="00CC00"/>
                </a:solidFill>
              </a:rPr>
              <a:t>Democratize the automobile </a:t>
            </a:r>
          </a:p>
          <a:p>
            <a:r>
              <a:rPr lang="en-US" dirty="0" smtClean="0"/>
              <a:t>Current: </a:t>
            </a:r>
            <a:r>
              <a:rPr lang="en-US" b="1" dirty="0" smtClean="0">
                <a:solidFill>
                  <a:srgbClr val="00CC00"/>
                </a:solidFill>
              </a:rPr>
              <a:t>To become the world's leading Consumer Company for automotive products and services.</a:t>
            </a:r>
          </a:p>
          <a:p>
            <a:pPr>
              <a:buNone/>
            </a:pPr>
            <a:endParaRPr lang="en-US" dirty="0" smtClean="0">
              <a:solidFill>
                <a:schemeClr val="accent2">
                  <a:lumMod val="50000"/>
                </a:schemeClr>
              </a:solidFill>
            </a:endParaRPr>
          </a:p>
          <a:p>
            <a:pPr>
              <a:buNone/>
            </a:pPr>
            <a:endParaRPr lang="en-US"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Ask the future…..</a:t>
            </a:r>
            <a:endParaRPr lang="en-CA" dirty="0"/>
          </a:p>
        </p:txBody>
      </p:sp>
      <p:sp>
        <p:nvSpPr>
          <p:cNvPr id="3" name="Content Placeholder 2"/>
          <p:cNvSpPr>
            <a:spLocks noGrp="1"/>
          </p:cNvSpPr>
          <p:nvPr>
            <p:ph idx="1"/>
          </p:nvPr>
        </p:nvSpPr>
        <p:spPr>
          <a:xfrm>
            <a:off x="762000" y="2057400"/>
            <a:ext cx="4191000" cy="2438400"/>
          </a:xfrm>
        </p:spPr>
        <p:txBody>
          <a:bodyPr/>
          <a:lstStyle/>
          <a:p>
            <a:pPr>
              <a:buNone/>
            </a:pPr>
            <a:r>
              <a:rPr lang="en-CA" dirty="0" smtClean="0">
                <a:solidFill>
                  <a:schemeClr val="accent2">
                    <a:lumMod val="50000"/>
                  </a:schemeClr>
                </a:solidFill>
              </a:rPr>
              <a:t>   What would you like education/ learning to look like for your children?</a:t>
            </a:r>
            <a:endParaRPr lang="en-CA" dirty="0">
              <a:solidFill>
                <a:schemeClr val="accent2">
                  <a:lumMod val="50000"/>
                </a:schemeClr>
              </a:solidFill>
            </a:endParaRPr>
          </a:p>
        </p:txBody>
      </p:sp>
    </p:spTree>
    <p:extLst>
      <p:ext uri="{BB962C8B-B14F-4D97-AF65-F5344CB8AC3E}">
        <p14:creationId xmlns="" xmlns:p14="http://schemas.microsoft.com/office/powerpoint/2010/main" val="36177408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solidFill>
                  <a:schemeClr val="accent2">
                    <a:lumMod val="75000"/>
                  </a:schemeClr>
                </a:solidFill>
              </a:rPr>
              <a:t/>
            </a:r>
            <a:br>
              <a:rPr lang="en-US" dirty="0" smtClean="0">
                <a:solidFill>
                  <a:schemeClr val="accent2">
                    <a:lumMod val="75000"/>
                  </a:schemeClr>
                </a:solidFill>
              </a:rPr>
            </a:br>
            <a:r>
              <a:rPr lang="en-US" dirty="0" smtClean="0">
                <a:solidFill>
                  <a:schemeClr val="accent2">
                    <a:lumMod val="75000"/>
                  </a:schemeClr>
                </a:solidFill>
              </a:rPr>
              <a:t/>
            </a:r>
            <a:br>
              <a:rPr lang="en-US" dirty="0" smtClean="0">
                <a:solidFill>
                  <a:schemeClr val="accent2">
                    <a:lumMod val="75000"/>
                  </a:schemeClr>
                </a:solidFill>
              </a:rPr>
            </a:br>
            <a:r>
              <a:rPr lang="en-US" dirty="0" smtClean="0">
                <a:solidFill>
                  <a:schemeClr val="accent2">
                    <a:lumMod val="75000"/>
                  </a:schemeClr>
                </a:solidFill>
              </a:rPr>
              <a:t/>
            </a:r>
            <a:br>
              <a:rPr lang="en-US" dirty="0" smtClean="0">
                <a:solidFill>
                  <a:schemeClr val="accent2">
                    <a:lumMod val="75000"/>
                  </a:schemeClr>
                </a:solidFill>
              </a:rPr>
            </a:br>
            <a:r>
              <a:rPr lang="en-US" dirty="0" smtClean="0">
                <a:solidFill>
                  <a:schemeClr val="accent2">
                    <a:lumMod val="75000"/>
                  </a:schemeClr>
                </a:solidFill>
              </a:rPr>
              <a:t/>
            </a:r>
            <a:br>
              <a:rPr lang="en-US" dirty="0" smtClean="0">
                <a:solidFill>
                  <a:schemeClr val="accent2">
                    <a:lumMod val="75000"/>
                  </a:schemeClr>
                </a:solidFill>
              </a:rPr>
            </a:br>
            <a:r>
              <a:rPr lang="en-US" dirty="0" smtClean="0">
                <a:solidFill>
                  <a:schemeClr val="accent2">
                    <a:lumMod val="75000"/>
                  </a:schemeClr>
                </a:solidFill>
              </a:rPr>
              <a:t/>
            </a:r>
            <a:br>
              <a:rPr lang="en-US" dirty="0" smtClean="0">
                <a:solidFill>
                  <a:schemeClr val="accent2">
                    <a:lumMod val="75000"/>
                  </a:schemeClr>
                </a:solidFill>
              </a:rPr>
            </a:br>
            <a:r>
              <a:rPr lang="en-US" dirty="0" smtClean="0">
                <a:solidFill>
                  <a:schemeClr val="accent2">
                    <a:lumMod val="75000"/>
                  </a:schemeClr>
                </a:solidFill>
              </a:rPr>
              <a:t>Vision: CESD Emerging Themes</a:t>
            </a:r>
            <a:endParaRPr lang="en-US" dirty="0"/>
          </a:p>
        </p:txBody>
      </p:sp>
      <p:sp>
        <p:nvSpPr>
          <p:cNvPr id="3" name="Content Placeholder 2"/>
          <p:cNvSpPr>
            <a:spLocks noGrp="1"/>
          </p:cNvSpPr>
          <p:nvPr>
            <p:ph idx="1"/>
          </p:nvPr>
        </p:nvSpPr>
        <p:spPr/>
        <p:txBody>
          <a:bodyPr/>
          <a:lstStyle/>
          <a:p>
            <a:r>
              <a:rPr lang="en-US" dirty="0" smtClean="0">
                <a:solidFill>
                  <a:schemeClr val="accent2">
                    <a:lumMod val="50000"/>
                  </a:schemeClr>
                </a:solidFill>
              </a:rPr>
              <a:t>Flexibility in design and delivery of education</a:t>
            </a:r>
          </a:p>
          <a:p>
            <a:r>
              <a:rPr lang="en-US" dirty="0" smtClean="0">
                <a:solidFill>
                  <a:schemeClr val="accent2">
                    <a:lumMod val="50000"/>
                  </a:schemeClr>
                </a:solidFill>
              </a:rPr>
              <a:t>A system of values that holds people at the </a:t>
            </a:r>
            <a:r>
              <a:rPr lang="en-US" dirty="0" err="1" smtClean="0">
                <a:solidFill>
                  <a:schemeClr val="accent2">
                    <a:lumMod val="50000"/>
                  </a:schemeClr>
                </a:solidFill>
              </a:rPr>
              <a:t>centre</a:t>
            </a:r>
            <a:endParaRPr lang="en-US" dirty="0" smtClean="0">
              <a:solidFill>
                <a:schemeClr val="accent2">
                  <a:lumMod val="50000"/>
                </a:schemeClr>
              </a:solidFill>
            </a:endParaRPr>
          </a:p>
          <a:p>
            <a:r>
              <a:rPr lang="en-US" dirty="0" smtClean="0">
                <a:solidFill>
                  <a:schemeClr val="accent2">
                    <a:lumMod val="50000"/>
                  </a:schemeClr>
                </a:solidFill>
              </a:rPr>
              <a:t>Collaboration &amp; partnership with the community</a:t>
            </a:r>
          </a:p>
          <a:p>
            <a:r>
              <a:rPr lang="en-US" dirty="0" smtClean="0">
                <a:solidFill>
                  <a:schemeClr val="accent2">
                    <a:lumMod val="50000"/>
                  </a:schemeClr>
                </a:solidFill>
              </a:rPr>
              <a:t>Transparent communication</a:t>
            </a:r>
          </a:p>
          <a:p>
            <a:r>
              <a:rPr lang="en-US" dirty="0" smtClean="0">
                <a:solidFill>
                  <a:schemeClr val="accent2">
                    <a:lumMod val="50000"/>
                  </a:schemeClr>
                </a:solidFill>
              </a:rPr>
              <a:t>Equity &amp; fairness in terms of access to education, flexibility of programming, and in the distribution of resources such as money, technology and facilities.</a:t>
            </a:r>
            <a:endParaRPr lang="en-US"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000108"/>
            <a:ext cx="8186766" cy="846980"/>
          </a:xfrm>
        </p:spPr>
        <p:txBody>
          <a:bodyPr>
            <a:normAutofit/>
          </a:bodyPr>
          <a:lstStyle/>
          <a:p>
            <a:r>
              <a:rPr lang="en-US" dirty="0" smtClean="0">
                <a:solidFill>
                  <a:schemeClr val="accent2">
                    <a:lumMod val="75000"/>
                  </a:schemeClr>
                </a:solidFill>
              </a:rPr>
              <a:t> Issues and Trends Gallery Walk</a:t>
            </a:r>
            <a:endParaRPr lang="en-US" dirty="0"/>
          </a:p>
        </p:txBody>
      </p:sp>
      <p:sp>
        <p:nvSpPr>
          <p:cNvPr id="3" name="Content Placeholder 2"/>
          <p:cNvSpPr>
            <a:spLocks noGrp="1"/>
          </p:cNvSpPr>
          <p:nvPr>
            <p:ph idx="1"/>
          </p:nvPr>
        </p:nvSpPr>
        <p:spPr/>
        <p:txBody>
          <a:bodyPr>
            <a:normAutofit lnSpcReduction="10000"/>
          </a:bodyPr>
          <a:lstStyle/>
          <a:p>
            <a:pPr>
              <a:buNone/>
            </a:pPr>
            <a:r>
              <a:rPr lang="en-US" sz="2400" b="1" dirty="0" smtClean="0">
                <a:solidFill>
                  <a:schemeClr val="accent2">
                    <a:lumMod val="50000"/>
                  </a:schemeClr>
                </a:solidFill>
              </a:rPr>
              <a:t>GALLERY</a:t>
            </a:r>
          </a:p>
          <a:p>
            <a:r>
              <a:rPr lang="en-US" sz="2400" dirty="0" smtClean="0">
                <a:solidFill>
                  <a:schemeClr val="accent2">
                    <a:lumMod val="50000"/>
                  </a:schemeClr>
                </a:solidFill>
              </a:rPr>
              <a:t>2006 -2016 Map</a:t>
            </a:r>
          </a:p>
          <a:p>
            <a:r>
              <a:rPr lang="en-US" sz="2400" dirty="0" smtClean="0">
                <a:solidFill>
                  <a:schemeClr val="accent2">
                    <a:lumMod val="50000"/>
                  </a:schemeClr>
                </a:solidFill>
              </a:rPr>
              <a:t>ATA Map</a:t>
            </a:r>
          </a:p>
          <a:p>
            <a:r>
              <a:rPr lang="en-US" sz="2400" dirty="0" smtClean="0">
                <a:solidFill>
                  <a:schemeClr val="accent2">
                    <a:lumMod val="50000"/>
                  </a:schemeClr>
                </a:solidFill>
              </a:rPr>
              <a:t>2020 Forecast: Creating the Future</a:t>
            </a:r>
          </a:p>
          <a:p>
            <a:pPr>
              <a:buNone/>
            </a:pPr>
            <a:r>
              <a:rPr lang="en-US" sz="2400" b="1" dirty="0" smtClean="0">
                <a:solidFill>
                  <a:schemeClr val="accent2">
                    <a:lumMod val="50000"/>
                  </a:schemeClr>
                </a:solidFill>
              </a:rPr>
              <a:t>TASK </a:t>
            </a:r>
          </a:p>
          <a:p>
            <a:r>
              <a:rPr lang="en-US" sz="2400" dirty="0" smtClean="0">
                <a:solidFill>
                  <a:schemeClr val="accent2">
                    <a:lumMod val="50000"/>
                  </a:schemeClr>
                </a:solidFill>
              </a:rPr>
              <a:t>10 minute Gallery Walk</a:t>
            </a:r>
          </a:p>
          <a:p>
            <a:r>
              <a:rPr lang="en-US" sz="2400" dirty="0" smtClean="0">
                <a:solidFill>
                  <a:schemeClr val="accent2">
                    <a:lumMod val="50000"/>
                  </a:schemeClr>
                </a:solidFill>
              </a:rPr>
              <a:t>Choose words or phrases that speak to the future  of education</a:t>
            </a:r>
          </a:p>
          <a:p>
            <a:pPr>
              <a:buNone/>
            </a:pPr>
            <a:r>
              <a:rPr lang="en-US" sz="2400" b="1" dirty="0" smtClean="0">
                <a:solidFill>
                  <a:schemeClr val="accent2">
                    <a:lumMod val="50000"/>
                  </a:schemeClr>
                </a:solidFill>
              </a:rPr>
              <a:t>DEBRIEF</a:t>
            </a:r>
          </a:p>
          <a:p>
            <a:r>
              <a:rPr lang="en-US" sz="2400" dirty="0" smtClean="0">
                <a:solidFill>
                  <a:schemeClr val="accent2">
                    <a:lumMod val="50000"/>
                  </a:schemeClr>
                </a:solidFill>
              </a:rPr>
              <a:t>When you get back to your table, share your thoughts with people at your table</a:t>
            </a:r>
          </a:p>
          <a:p>
            <a:endParaRPr lang="en-US" sz="2400"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Imagine 2030 </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solidFill>
                  <a:schemeClr val="accent2">
                    <a:lumMod val="50000"/>
                  </a:schemeClr>
                </a:solidFill>
              </a:rPr>
              <a:t>A group of educators from Finland has come to visit CESD, because they have heard CESD is the most innovative rural school division in the world in terms of improving student learning and achievement.</a:t>
            </a:r>
          </a:p>
          <a:p>
            <a:r>
              <a:rPr lang="en-US" dirty="0" smtClean="0">
                <a:solidFill>
                  <a:schemeClr val="accent2">
                    <a:lumMod val="50000"/>
                  </a:schemeClr>
                </a:solidFill>
              </a:rPr>
              <a:t> What do they see happening for students?</a:t>
            </a:r>
          </a:p>
          <a:p>
            <a:r>
              <a:rPr lang="en-US" dirty="0" smtClean="0">
                <a:solidFill>
                  <a:schemeClr val="accent2">
                    <a:lumMod val="50000"/>
                  </a:schemeClr>
                </a:solidFill>
              </a:rPr>
              <a:t> What is the work of the students?</a:t>
            </a:r>
          </a:p>
          <a:p>
            <a:r>
              <a:rPr lang="en-US" dirty="0" smtClean="0">
                <a:solidFill>
                  <a:schemeClr val="accent2">
                    <a:lumMod val="50000"/>
                  </a:schemeClr>
                </a:solidFill>
              </a:rPr>
              <a:t> How is it the same as today? Different?</a:t>
            </a:r>
          </a:p>
          <a:p>
            <a:r>
              <a:rPr lang="en-US" dirty="0" smtClean="0">
                <a:solidFill>
                  <a:schemeClr val="accent2">
                    <a:lumMod val="50000"/>
                  </a:schemeClr>
                </a:solidFill>
              </a:rPr>
              <a:t>What is the work of the educators/adults?</a:t>
            </a:r>
          </a:p>
          <a:p>
            <a:r>
              <a:rPr lang="en-US" dirty="0" smtClean="0">
                <a:solidFill>
                  <a:schemeClr val="accent2">
                    <a:lumMod val="50000"/>
                  </a:schemeClr>
                </a:solidFill>
              </a:rPr>
              <a:t>How is it the same as today? Different?</a:t>
            </a:r>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389120"/>
          </a:xfrm>
        </p:spPr>
        <p:txBody>
          <a:bodyPr>
            <a:normAutofit fontScale="92500" lnSpcReduction="20000"/>
          </a:bodyPr>
          <a:lstStyle/>
          <a:p>
            <a:pPr>
              <a:buNone/>
            </a:pPr>
            <a:r>
              <a:rPr lang="en-US" b="1" dirty="0" smtClean="0">
                <a:solidFill>
                  <a:schemeClr val="accent2">
                    <a:lumMod val="50000"/>
                  </a:schemeClr>
                </a:solidFill>
              </a:rPr>
              <a:t>In your group, on chart paper</a:t>
            </a:r>
          </a:p>
          <a:p>
            <a:r>
              <a:rPr lang="en-US" dirty="0" smtClean="0">
                <a:solidFill>
                  <a:schemeClr val="accent2">
                    <a:lumMod val="50000"/>
                  </a:schemeClr>
                </a:solidFill>
              </a:rPr>
              <a:t>Brainstorm words and phrases that reflect and highlight your picture of the future of CESD.</a:t>
            </a:r>
          </a:p>
          <a:p>
            <a:pPr>
              <a:buNone/>
            </a:pPr>
            <a:endParaRPr lang="en-US" b="1" dirty="0" smtClean="0">
              <a:solidFill>
                <a:schemeClr val="accent2">
                  <a:lumMod val="50000"/>
                </a:schemeClr>
              </a:solidFill>
            </a:endParaRPr>
          </a:p>
          <a:p>
            <a:pPr>
              <a:buNone/>
            </a:pPr>
            <a:r>
              <a:rPr lang="en-US" b="1" dirty="0" smtClean="0">
                <a:solidFill>
                  <a:schemeClr val="accent2">
                    <a:lumMod val="50000"/>
                  </a:schemeClr>
                </a:solidFill>
              </a:rPr>
              <a:t>Consider:</a:t>
            </a:r>
          </a:p>
          <a:p>
            <a:r>
              <a:rPr lang="en-US" dirty="0" smtClean="0">
                <a:solidFill>
                  <a:schemeClr val="accent2">
                    <a:lumMod val="50000"/>
                  </a:schemeClr>
                </a:solidFill>
              </a:rPr>
              <a:t>CESD Data and Issues &amp; Trends</a:t>
            </a:r>
          </a:p>
          <a:p>
            <a:r>
              <a:rPr lang="en-US" dirty="0" smtClean="0">
                <a:solidFill>
                  <a:schemeClr val="accent2">
                    <a:lumMod val="50000"/>
                  </a:schemeClr>
                </a:solidFill>
              </a:rPr>
              <a:t>Focus on ends, not means</a:t>
            </a:r>
          </a:p>
          <a:p>
            <a:r>
              <a:rPr lang="en-US" dirty="0" smtClean="0">
                <a:solidFill>
                  <a:schemeClr val="accent2">
                    <a:lumMod val="50000"/>
                  </a:schemeClr>
                </a:solidFill>
              </a:rPr>
              <a:t>Compelling and believable, but </a:t>
            </a:r>
            <a:r>
              <a:rPr lang="en-US" u="sng" dirty="0" smtClean="0">
                <a:solidFill>
                  <a:schemeClr val="accent2">
                    <a:lumMod val="50000"/>
                  </a:schemeClr>
                </a:solidFill>
              </a:rPr>
              <a:t>beyond </a:t>
            </a:r>
            <a:r>
              <a:rPr lang="en-US" dirty="0" smtClean="0">
                <a:solidFill>
                  <a:schemeClr val="accent2">
                    <a:lumMod val="50000"/>
                  </a:schemeClr>
                </a:solidFill>
              </a:rPr>
              <a:t>what is current or expected</a:t>
            </a:r>
          </a:p>
          <a:p>
            <a:r>
              <a:rPr lang="en-US" dirty="0" smtClean="0">
                <a:solidFill>
                  <a:schemeClr val="accent2">
                    <a:lumMod val="50000"/>
                  </a:schemeClr>
                </a:solidFill>
              </a:rPr>
              <a:t>Inspirational, communicate promise  and create an image</a:t>
            </a:r>
          </a:p>
          <a:p>
            <a:pPr>
              <a:buNone/>
            </a:pPr>
            <a:endParaRPr lang="en-US" dirty="0" smtClean="0"/>
          </a:p>
          <a:p>
            <a:pPr>
              <a:buNone/>
            </a:pPr>
            <a:r>
              <a:rPr lang="en-US" i="1" dirty="0" smtClean="0">
                <a:solidFill>
                  <a:schemeClr val="accent2">
                    <a:lumMod val="50000"/>
                  </a:schemeClr>
                </a:solidFill>
              </a:rPr>
              <a:t>Vision statements create the future, not predict the future.</a:t>
            </a:r>
          </a:p>
          <a:p>
            <a:endParaRPr lang="en-US" dirty="0" smtClean="0"/>
          </a:p>
        </p:txBody>
      </p:sp>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dirty="0" smtClean="0"/>
              <a:t>Detecting the Vision</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Visioning Together</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b="1" dirty="0">
                <a:solidFill>
                  <a:schemeClr val="accent2">
                    <a:lumMod val="50000"/>
                  </a:schemeClr>
                </a:solidFill>
              </a:rPr>
              <a:t>Switch </a:t>
            </a:r>
            <a:endParaRPr lang="en-US" b="1" dirty="0" smtClean="0">
              <a:solidFill>
                <a:schemeClr val="accent2">
                  <a:lumMod val="50000"/>
                </a:schemeClr>
              </a:solidFill>
            </a:endParaRPr>
          </a:p>
          <a:p>
            <a:pPr marL="0" indent="0">
              <a:buNone/>
            </a:pPr>
            <a:r>
              <a:rPr lang="en-US" dirty="0" smtClean="0">
                <a:solidFill>
                  <a:schemeClr val="accent2">
                    <a:lumMod val="50000"/>
                  </a:schemeClr>
                </a:solidFill>
              </a:rPr>
              <a:t>Exchange your chart paper with </a:t>
            </a:r>
            <a:r>
              <a:rPr lang="en-US" dirty="0">
                <a:solidFill>
                  <a:schemeClr val="accent2">
                    <a:lumMod val="50000"/>
                  </a:schemeClr>
                </a:solidFill>
              </a:rPr>
              <a:t>a </a:t>
            </a:r>
            <a:r>
              <a:rPr lang="en-US" dirty="0" err="1">
                <a:solidFill>
                  <a:schemeClr val="accent2">
                    <a:lumMod val="50000"/>
                  </a:schemeClr>
                </a:solidFill>
              </a:rPr>
              <a:t>neighbouring</a:t>
            </a:r>
            <a:r>
              <a:rPr lang="en-US" dirty="0">
                <a:solidFill>
                  <a:schemeClr val="accent2">
                    <a:lumMod val="50000"/>
                  </a:schemeClr>
                </a:solidFill>
              </a:rPr>
              <a:t> group </a:t>
            </a:r>
            <a:endParaRPr lang="en-US" dirty="0" smtClean="0">
              <a:solidFill>
                <a:schemeClr val="accent2">
                  <a:lumMod val="50000"/>
                </a:schemeClr>
              </a:solidFill>
            </a:endParaRPr>
          </a:p>
          <a:p>
            <a:pPr marL="0" indent="0">
              <a:buNone/>
            </a:pPr>
            <a:r>
              <a:rPr lang="en-US" dirty="0" smtClean="0">
                <a:solidFill>
                  <a:schemeClr val="accent2">
                    <a:lumMod val="50000"/>
                  </a:schemeClr>
                </a:solidFill>
              </a:rPr>
              <a:t>Indicate with green dots the </a:t>
            </a:r>
            <a:r>
              <a:rPr lang="en-US" dirty="0">
                <a:solidFill>
                  <a:schemeClr val="accent2">
                    <a:lumMod val="50000"/>
                  </a:schemeClr>
                </a:solidFill>
              </a:rPr>
              <a:t>words and phrases </a:t>
            </a:r>
            <a:r>
              <a:rPr lang="en-US" dirty="0" smtClean="0">
                <a:solidFill>
                  <a:schemeClr val="accent2">
                    <a:lumMod val="50000"/>
                  </a:schemeClr>
                </a:solidFill>
              </a:rPr>
              <a:t>that are </a:t>
            </a:r>
            <a:r>
              <a:rPr lang="en-US" b="1" u="sng" dirty="0" smtClean="0">
                <a:solidFill>
                  <a:schemeClr val="accent2">
                    <a:lumMod val="50000"/>
                  </a:schemeClr>
                </a:solidFill>
              </a:rPr>
              <a:t>visionary</a:t>
            </a:r>
            <a:r>
              <a:rPr lang="en-US" dirty="0" smtClean="0">
                <a:solidFill>
                  <a:schemeClr val="accent2">
                    <a:lumMod val="50000"/>
                  </a:schemeClr>
                </a:solidFill>
              </a:rPr>
              <a:t> for 2030</a:t>
            </a:r>
            <a:endParaRPr lang="en-US" dirty="0">
              <a:solidFill>
                <a:schemeClr val="accent2">
                  <a:lumMod val="50000"/>
                </a:schemeClr>
              </a:solidFill>
            </a:endParaRPr>
          </a:p>
          <a:p>
            <a:r>
              <a:rPr lang="en-US" dirty="0">
                <a:solidFill>
                  <a:schemeClr val="accent2">
                    <a:lumMod val="50000"/>
                  </a:schemeClr>
                </a:solidFill>
              </a:rPr>
              <a:t>Focus on ends, not means</a:t>
            </a:r>
          </a:p>
          <a:p>
            <a:r>
              <a:rPr lang="en-US" dirty="0">
                <a:solidFill>
                  <a:schemeClr val="accent2">
                    <a:lumMod val="50000"/>
                  </a:schemeClr>
                </a:solidFill>
              </a:rPr>
              <a:t>Compelling – believable, but beyond what is current or expected</a:t>
            </a:r>
          </a:p>
          <a:p>
            <a:r>
              <a:rPr lang="en-US" dirty="0">
                <a:solidFill>
                  <a:schemeClr val="accent2">
                    <a:lumMod val="50000"/>
                  </a:schemeClr>
                </a:solidFill>
              </a:rPr>
              <a:t>Inspirational, communicate promise  and create an </a:t>
            </a:r>
            <a:r>
              <a:rPr lang="en-US" dirty="0" smtClean="0">
                <a:solidFill>
                  <a:schemeClr val="accent2">
                    <a:lumMod val="50000"/>
                  </a:schemeClr>
                </a:solidFill>
              </a:rPr>
              <a:t>image</a:t>
            </a:r>
          </a:p>
          <a:p>
            <a:pPr>
              <a:buNone/>
            </a:pPr>
            <a:r>
              <a:rPr lang="en-US" b="1" dirty="0" smtClean="0">
                <a:solidFill>
                  <a:schemeClr val="accent2">
                    <a:lumMod val="50000"/>
                  </a:schemeClr>
                </a:solidFill>
              </a:rPr>
              <a:t>Debrief</a:t>
            </a:r>
          </a:p>
          <a:p>
            <a:r>
              <a:rPr lang="en-US" dirty="0" smtClean="0">
                <a:solidFill>
                  <a:schemeClr val="accent2">
                    <a:lumMod val="50000"/>
                  </a:schemeClr>
                </a:solidFill>
              </a:rPr>
              <a:t>Share one or two key phrases</a:t>
            </a:r>
          </a:p>
          <a:p>
            <a:pPr>
              <a:buNone/>
            </a:pPr>
            <a:endParaRPr lang="en-US" dirty="0">
              <a:solidFill>
                <a:schemeClr val="accent2">
                  <a:lumMod val="50000"/>
                </a:schemeClr>
              </a:solidFill>
            </a:endParaRPr>
          </a:p>
          <a:p>
            <a:endParaRPr lang="en-US" dirty="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accent2">
                    <a:lumMod val="75000"/>
                  </a:schemeClr>
                </a:solidFill>
              </a:rPr>
              <a:t> Essential Question</a:t>
            </a:r>
            <a:endParaRPr lang="en-US" dirty="0">
              <a:solidFill>
                <a:schemeClr val="accent2">
                  <a:lumMod val="75000"/>
                </a:schemeClr>
              </a:solidFill>
            </a:endParaRPr>
          </a:p>
        </p:txBody>
      </p:sp>
      <p:sp>
        <p:nvSpPr>
          <p:cNvPr id="3" name="Content Placeholder 2"/>
          <p:cNvSpPr>
            <a:spLocks noGrp="1"/>
          </p:cNvSpPr>
          <p:nvPr>
            <p:ph idx="1"/>
          </p:nvPr>
        </p:nvSpPr>
        <p:spPr>
          <a:xfrm>
            <a:off x="500034" y="2071678"/>
            <a:ext cx="8215370" cy="2143141"/>
          </a:xfrm>
        </p:spPr>
        <p:txBody>
          <a:bodyPr/>
          <a:lstStyle/>
          <a:p>
            <a:pPr>
              <a:buNone/>
            </a:pPr>
            <a:r>
              <a:rPr lang="en-US" dirty="0" smtClean="0">
                <a:solidFill>
                  <a:schemeClr val="accent2">
                    <a:lumMod val="75000"/>
                  </a:schemeClr>
                </a:solidFill>
              </a:rPr>
              <a:t>	</a:t>
            </a:r>
            <a:r>
              <a:rPr lang="en-US" sz="4000" dirty="0" smtClean="0">
                <a:solidFill>
                  <a:schemeClr val="accent2">
                    <a:lumMod val="75000"/>
                  </a:schemeClr>
                </a:solidFill>
              </a:rPr>
              <a:t>What key elements are emerging to form the new Chinook’s Edge mission and vision statements?</a:t>
            </a:r>
          </a:p>
          <a:p>
            <a:pPr>
              <a:buNone/>
            </a:pPr>
            <a:endParaRPr lang="en-US"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CA" sz="2800" b="1" dirty="0" smtClean="0">
                <a:solidFill>
                  <a:schemeClr val="accent2">
                    <a:lumMod val="50000"/>
                  </a:schemeClr>
                </a:solidFill>
              </a:rPr>
              <a:t>Mission Themes</a:t>
            </a:r>
          </a:p>
          <a:p>
            <a:pPr marL="0" indent="0">
              <a:buNone/>
            </a:pPr>
            <a:r>
              <a:rPr lang="en-CA" sz="2800" dirty="0" smtClean="0">
                <a:solidFill>
                  <a:schemeClr val="accent2">
                    <a:lumMod val="50000"/>
                  </a:schemeClr>
                </a:solidFill>
              </a:rPr>
              <a:t>Your </a:t>
            </a:r>
            <a:r>
              <a:rPr lang="en-CA" sz="2800" dirty="0">
                <a:solidFill>
                  <a:schemeClr val="accent2">
                    <a:lumMod val="50000"/>
                  </a:schemeClr>
                </a:solidFill>
              </a:rPr>
              <a:t>work today……Highlighting the themes that have </a:t>
            </a:r>
            <a:r>
              <a:rPr lang="en-CA" sz="2800" dirty="0" smtClean="0">
                <a:solidFill>
                  <a:schemeClr val="accent2">
                    <a:lumMod val="50000"/>
                  </a:schemeClr>
                </a:solidFill>
              </a:rPr>
              <a:t>emerged</a:t>
            </a:r>
          </a:p>
          <a:p>
            <a:pPr marL="0" indent="0">
              <a:buNone/>
            </a:pPr>
            <a:endParaRPr lang="en-CA" sz="2800" dirty="0" smtClean="0">
              <a:solidFill>
                <a:schemeClr val="accent2">
                  <a:lumMod val="50000"/>
                </a:schemeClr>
              </a:solidFill>
            </a:endParaRPr>
          </a:p>
          <a:p>
            <a:pPr marL="0" indent="0">
              <a:buNone/>
            </a:pPr>
            <a:r>
              <a:rPr lang="en-CA" sz="2800" b="1" dirty="0" smtClean="0">
                <a:solidFill>
                  <a:schemeClr val="accent2">
                    <a:lumMod val="50000"/>
                  </a:schemeClr>
                </a:solidFill>
              </a:rPr>
              <a:t>Vision Themes</a:t>
            </a:r>
          </a:p>
          <a:p>
            <a:pPr marL="0" indent="0">
              <a:buNone/>
            </a:pPr>
            <a:r>
              <a:rPr lang="en-CA" sz="2800" dirty="0" smtClean="0">
                <a:solidFill>
                  <a:schemeClr val="accent2">
                    <a:lumMod val="50000"/>
                  </a:schemeClr>
                </a:solidFill>
              </a:rPr>
              <a:t>Your work today……Highlighting the themes that have emerged</a:t>
            </a:r>
          </a:p>
          <a:p>
            <a:pPr marL="0" indent="0">
              <a:buNone/>
            </a:pPr>
            <a:endParaRPr lang="en-CA" sz="2800" dirty="0">
              <a:solidFill>
                <a:schemeClr val="accent2">
                  <a:lumMod val="50000"/>
                </a:schemeClr>
              </a:solidFill>
            </a:endParaRPr>
          </a:p>
        </p:txBody>
      </p:sp>
    </p:spTree>
    <p:extLst>
      <p:ext uri="{BB962C8B-B14F-4D97-AF65-F5344CB8AC3E}">
        <p14:creationId xmlns="" xmlns:p14="http://schemas.microsoft.com/office/powerpoint/2010/main" val="10498743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8229600" cy="1143000"/>
          </a:xfrm>
        </p:spPr>
        <p:txBody>
          <a:bodyPr/>
          <a:lstStyle/>
          <a:p>
            <a:r>
              <a:rPr lang="en-US" dirty="0" smtClean="0"/>
              <a:t>What Matters at CESD!</a:t>
            </a:r>
            <a:endParaRPr lang="en-US" dirty="0"/>
          </a:p>
        </p:txBody>
      </p:sp>
      <p:pic>
        <p:nvPicPr>
          <p:cNvPr id="6" name="Picture 5" descr="photo.JPG"/>
          <p:cNvPicPr>
            <a:picLocks noChangeAspect="1"/>
          </p:cNvPicPr>
          <p:nvPr/>
        </p:nvPicPr>
        <p:blipFill>
          <a:blip r:embed="rId3"/>
          <a:stretch>
            <a:fillRect/>
          </a:stretch>
        </p:blipFill>
        <p:spPr>
          <a:xfrm>
            <a:off x="1877900" y="1524000"/>
            <a:ext cx="6834300" cy="5104369"/>
          </a:xfrm>
          <a:prstGeom prst="rect">
            <a:avLst/>
          </a:prstGeom>
        </p:spPr>
      </p:pic>
      <p:sp>
        <p:nvSpPr>
          <p:cNvPr id="7" name="TextBox 6"/>
          <p:cNvSpPr txBox="1"/>
          <p:nvPr/>
        </p:nvSpPr>
        <p:spPr>
          <a:xfrm>
            <a:off x="5181600" y="4267200"/>
            <a:ext cx="2057400" cy="646331"/>
          </a:xfrm>
          <a:prstGeom prst="rect">
            <a:avLst/>
          </a:prstGeom>
          <a:noFill/>
        </p:spPr>
        <p:txBody>
          <a:bodyPr wrap="square" rtlCol="0">
            <a:spAutoFit/>
          </a:bodyPr>
          <a:lstStyle/>
          <a:p>
            <a:r>
              <a:rPr lang="en-US" b="1" i="1" dirty="0" smtClean="0">
                <a:solidFill>
                  <a:schemeClr val="accent1">
                    <a:lumMod val="50000"/>
                  </a:schemeClr>
                </a:solidFill>
              </a:rPr>
              <a:t>Where Students  Come First </a:t>
            </a:r>
            <a:endParaRPr lang="en-US" b="1" i="1" dirty="0">
              <a:solidFill>
                <a:schemeClr val="accent1">
                  <a:lumMod val="50000"/>
                </a:schemeClr>
              </a:solidFill>
            </a:endParaRPr>
          </a:p>
        </p:txBody>
      </p:sp>
      <p:sp>
        <p:nvSpPr>
          <p:cNvPr id="8" name="TextBox 7"/>
          <p:cNvSpPr txBox="1"/>
          <p:nvPr/>
        </p:nvSpPr>
        <p:spPr>
          <a:xfrm>
            <a:off x="3886200" y="5486400"/>
            <a:ext cx="2286000" cy="369332"/>
          </a:xfrm>
          <a:prstGeom prst="rect">
            <a:avLst/>
          </a:prstGeom>
          <a:noFill/>
        </p:spPr>
        <p:txBody>
          <a:bodyPr wrap="square" rtlCol="0">
            <a:spAutoFit/>
          </a:bodyPr>
          <a:lstStyle/>
          <a:p>
            <a:r>
              <a:rPr lang="en-US" b="1" dirty="0" smtClean="0">
                <a:solidFill>
                  <a:srgbClr val="FFFF00"/>
                </a:solidFill>
              </a:rPr>
              <a:t>Teachers Matter</a:t>
            </a:r>
            <a:endParaRPr lang="en-US" b="1" dirty="0">
              <a:solidFill>
                <a:srgbClr val="FFFF00"/>
              </a:solidFill>
            </a:endParaRPr>
          </a:p>
        </p:txBody>
      </p:sp>
      <p:sp>
        <p:nvSpPr>
          <p:cNvPr id="9" name="TextBox 8"/>
          <p:cNvSpPr txBox="1"/>
          <p:nvPr/>
        </p:nvSpPr>
        <p:spPr>
          <a:xfrm>
            <a:off x="3048000" y="3657600"/>
            <a:ext cx="1143000" cy="646331"/>
          </a:xfrm>
          <a:prstGeom prst="rect">
            <a:avLst/>
          </a:prstGeom>
          <a:noFill/>
        </p:spPr>
        <p:txBody>
          <a:bodyPr wrap="square" rtlCol="0">
            <a:spAutoFit/>
          </a:bodyPr>
          <a:lstStyle/>
          <a:p>
            <a:r>
              <a:rPr lang="en-US" b="1" dirty="0" smtClean="0">
                <a:solidFill>
                  <a:srgbClr val="FFFF00"/>
                </a:solidFill>
              </a:rPr>
              <a:t>Leaders Matter</a:t>
            </a:r>
            <a:endParaRPr lang="en-US" b="1" dirty="0">
              <a:solidFill>
                <a:srgbClr val="FFFF00"/>
              </a:solidFill>
            </a:endParaRPr>
          </a:p>
        </p:txBody>
      </p:sp>
      <p:sp>
        <p:nvSpPr>
          <p:cNvPr id="10" name="TextBox 9"/>
          <p:cNvSpPr txBox="1"/>
          <p:nvPr/>
        </p:nvSpPr>
        <p:spPr>
          <a:xfrm>
            <a:off x="2209800" y="2514600"/>
            <a:ext cx="1981200" cy="646331"/>
          </a:xfrm>
          <a:prstGeom prst="rect">
            <a:avLst/>
          </a:prstGeom>
          <a:noFill/>
        </p:spPr>
        <p:txBody>
          <a:bodyPr wrap="square" rtlCol="0">
            <a:spAutoFit/>
          </a:bodyPr>
          <a:lstStyle/>
          <a:p>
            <a:r>
              <a:rPr lang="en-US" b="1" dirty="0" smtClean="0">
                <a:solidFill>
                  <a:srgbClr val="FFFF00"/>
                </a:solidFill>
              </a:rPr>
              <a:t>Support Staff </a:t>
            </a:r>
          </a:p>
          <a:p>
            <a:r>
              <a:rPr lang="en-US" b="1" dirty="0" smtClean="0">
                <a:solidFill>
                  <a:srgbClr val="FFFF00"/>
                </a:solidFill>
              </a:rPr>
              <a:t>Matter</a:t>
            </a:r>
            <a:endParaRPr lang="en-US" b="1" dirty="0">
              <a:solidFill>
                <a:srgbClr val="FFFF00"/>
              </a:solidFill>
            </a:endParaRPr>
          </a:p>
        </p:txBody>
      </p:sp>
      <p:sp>
        <p:nvSpPr>
          <p:cNvPr id="11" name="TextBox 10"/>
          <p:cNvSpPr txBox="1"/>
          <p:nvPr/>
        </p:nvSpPr>
        <p:spPr>
          <a:xfrm>
            <a:off x="2819400" y="1752600"/>
            <a:ext cx="2362200" cy="646331"/>
          </a:xfrm>
          <a:prstGeom prst="rect">
            <a:avLst/>
          </a:prstGeom>
          <a:noFill/>
        </p:spPr>
        <p:txBody>
          <a:bodyPr wrap="square" rtlCol="0">
            <a:spAutoFit/>
          </a:bodyPr>
          <a:lstStyle/>
          <a:p>
            <a:r>
              <a:rPr lang="en-US" b="1" dirty="0" smtClean="0">
                <a:solidFill>
                  <a:srgbClr val="FFFF00"/>
                </a:solidFill>
              </a:rPr>
              <a:t>Relationships  </a:t>
            </a:r>
            <a:r>
              <a:rPr lang="en-US" b="1" dirty="0" smtClean="0">
                <a:solidFill>
                  <a:srgbClr val="FFFF00"/>
                </a:solidFill>
              </a:rPr>
              <a:t>Matter</a:t>
            </a:r>
            <a:endParaRPr lang="en-US" b="1" dirty="0">
              <a:solidFill>
                <a:srgbClr val="FFFF00"/>
              </a:solidFill>
            </a:endParaRPr>
          </a:p>
        </p:txBody>
      </p:sp>
      <p:sp>
        <p:nvSpPr>
          <p:cNvPr id="12" name="TextBox 11"/>
          <p:cNvSpPr txBox="1"/>
          <p:nvPr/>
        </p:nvSpPr>
        <p:spPr>
          <a:xfrm>
            <a:off x="4648200" y="1981200"/>
            <a:ext cx="2895600" cy="646331"/>
          </a:xfrm>
          <a:prstGeom prst="rect">
            <a:avLst/>
          </a:prstGeom>
          <a:noFill/>
        </p:spPr>
        <p:txBody>
          <a:bodyPr wrap="square" rtlCol="0">
            <a:spAutoFit/>
          </a:bodyPr>
          <a:lstStyle/>
          <a:p>
            <a:r>
              <a:rPr lang="en-US" b="1" dirty="0" smtClean="0">
                <a:solidFill>
                  <a:srgbClr val="FFFF00"/>
                </a:solidFill>
              </a:rPr>
              <a:t>Learning Environments  </a:t>
            </a:r>
            <a:r>
              <a:rPr lang="en-US" b="1" dirty="0" smtClean="0">
                <a:solidFill>
                  <a:srgbClr val="FFFF00"/>
                </a:solidFill>
              </a:rPr>
              <a:t>Matter</a:t>
            </a:r>
            <a:endParaRPr lang="en-US" b="1" dirty="0">
              <a:solidFill>
                <a:srgbClr val="FFFF00"/>
              </a:solidFill>
            </a:endParaRPr>
          </a:p>
        </p:txBody>
      </p:sp>
      <p:sp>
        <p:nvSpPr>
          <p:cNvPr id="13" name="TextBox 12"/>
          <p:cNvSpPr txBox="1"/>
          <p:nvPr/>
        </p:nvSpPr>
        <p:spPr>
          <a:xfrm>
            <a:off x="6705600" y="5105400"/>
            <a:ext cx="2895600" cy="369332"/>
          </a:xfrm>
          <a:prstGeom prst="rect">
            <a:avLst/>
          </a:prstGeom>
          <a:noFill/>
        </p:spPr>
        <p:txBody>
          <a:bodyPr wrap="square" rtlCol="0">
            <a:spAutoFit/>
          </a:bodyPr>
          <a:lstStyle/>
          <a:p>
            <a:r>
              <a:rPr lang="en-US" b="1" dirty="0" smtClean="0">
                <a:solidFill>
                  <a:srgbClr val="FFFF00"/>
                </a:solidFill>
              </a:rPr>
              <a:t>Parents  </a:t>
            </a:r>
            <a:r>
              <a:rPr lang="en-US" b="1" dirty="0" smtClean="0">
                <a:solidFill>
                  <a:srgbClr val="FFFF00"/>
                </a:solidFill>
              </a:rPr>
              <a:t>Matter</a:t>
            </a:r>
            <a:endParaRPr lang="en-US" b="1" dirty="0">
              <a:solidFill>
                <a:srgbClr val="FFFF00"/>
              </a:solidFill>
            </a:endParaRPr>
          </a:p>
        </p:txBody>
      </p:sp>
      <p:sp>
        <p:nvSpPr>
          <p:cNvPr id="15" name="TextBox 14"/>
          <p:cNvSpPr txBox="1"/>
          <p:nvPr/>
        </p:nvSpPr>
        <p:spPr>
          <a:xfrm>
            <a:off x="6248400" y="5791200"/>
            <a:ext cx="3276600" cy="369332"/>
          </a:xfrm>
          <a:prstGeom prst="rect">
            <a:avLst/>
          </a:prstGeom>
          <a:noFill/>
        </p:spPr>
        <p:txBody>
          <a:bodyPr wrap="square" rtlCol="0">
            <a:spAutoFit/>
          </a:bodyPr>
          <a:lstStyle/>
          <a:p>
            <a:r>
              <a:rPr lang="en-US" b="1" dirty="0" smtClean="0">
                <a:solidFill>
                  <a:srgbClr val="FFFF00"/>
                </a:solidFill>
              </a:rPr>
              <a:t>Communities Matter</a:t>
            </a:r>
            <a:endParaRPr lang="en-US" b="1" dirty="0">
              <a:solidFill>
                <a:srgbClr val="FFFF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Next Steps</a:t>
            </a:r>
            <a:endParaRPr lang="en-US" dirty="0"/>
          </a:p>
        </p:txBody>
      </p:sp>
      <p:sp>
        <p:nvSpPr>
          <p:cNvPr id="3" name="Content Placeholder 2"/>
          <p:cNvSpPr>
            <a:spLocks noGrp="1"/>
          </p:cNvSpPr>
          <p:nvPr>
            <p:ph idx="1"/>
          </p:nvPr>
        </p:nvSpPr>
        <p:spPr/>
        <p:txBody>
          <a:bodyPr/>
          <a:lstStyle/>
          <a:p>
            <a:r>
              <a:rPr lang="en-US" dirty="0" smtClean="0"/>
              <a:t>Board Public Consultation</a:t>
            </a:r>
          </a:p>
          <a:p>
            <a:r>
              <a:rPr lang="en-US" dirty="0" smtClean="0"/>
              <a:t>Guiding Coalition Representatives (May 20)</a:t>
            </a:r>
          </a:p>
          <a:p>
            <a:pPr lvl="1"/>
            <a:r>
              <a:rPr lang="en-US" dirty="0" smtClean="0"/>
              <a:t>Triangulation of Data – adding in the perspectives of the consultations and today’s discussions</a:t>
            </a:r>
          </a:p>
          <a:p>
            <a:pPr lvl="1"/>
            <a:r>
              <a:rPr lang="en-US" dirty="0" smtClean="0"/>
              <a:t>Word </a:t>
            </a:r>
            <a:r>
              <a:rPr lang="en-US" dirty="0" err="1" smtClean="0"/>
              <a:t>smithing</a:t>
            </a:r>
            <a:r>
              <a:rPr lang="en-US" dirty="0" smtClean="0"/>
              <a:t> the statements  </a:t>
            </a:r>
          </a:p>
          <a:p>
            <a:r>
              <a:rPr lang="en-US" dirty="0" smtClean="0"/>
              <a:t>Board of Education Committee Review</a:t>
            </a:r>
          </a:p>
          <a:p>
            <a:r>
              <a:rPr lang="en-US" dirty="0" smtClean="0"/>
              <a:t>Board Approval </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Colleen and Kurt </a:t>
            </a:r>
            <a:endParaRPr lang="en-US" dirty="0"/>
          </a:p>
        </p:txBody>
      </p:sp>
      <p:pic>
        <p:nvPicPr>
          <p:cNvPr id="4" name="Picture 2" descr="D:\Documents and Settings\dnegropontes\Local Settings\Temporary Internet Files\Content.IE5\GJO496TC\MC910217350[1].wmf"/>
          <p:cNvPicPr>
            <a:picLocks noGrp="1" noChangeAspect="1" noChangeArrowheads="1"/>
          </p:cNvPicPr>
          <p:nvPr>
            <p:ph idx="1"/>
          </p:nvPr>
        </p:nvPicPr>
        <p:blipFill>
          <a:blip r:embed="rId2"/>
          <a:srcRect/>
          <a:stretch>
            <a:fillRect/>
          </a:stretch>
        </p:blipFill>
        <p:spPr bwMode="auto">
          <a:xfrm>
            <a:off x="1828800" y="2438400"/>
            <a:ext cx="5791200" cy="4066528"/>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1357290" y="357166"/>
            <a:ext cx="7043738" cy="769441"/>
          </a:xfrm>
          <a:prstGeom prst="rect">
            <a:avLst/>
          </a:prstGeom>
          <a:noFill/>
          <a:ln w="9525">
            <a:noFill/>
            <a:miter lim="800000"/>
            <a:headEnd/>
            <a:tailEnd/>
          </a:ln>
        </p:spPr>
        <p:txBody>
          <a:bodyPr>
            <a:spAutoFit/>
          </a:bodyPr>
          <a:lstStyle/>
          <a:p>
            <a:pPr algn="ctr"/>
            <a:r>
              <a:rPr lang="fr-FR" sz="4400" b="1" dirty="0" smtClean="0">
                <a:solidFill>
                  <a:schemeClr val="accent2">
                    <a:lumMod val="75000"/>
                  </a:schemeClr>
                </a:solidFill>
                <a:latin typeface="+mj-lt"/>
              </a:rPr>
              <a:t>Cycle of Learning</a:t>
            </a:r>
          </a:p>
        </p:txBody>
      </p:sp>
      <p:sp>
        <p:nvSpPr>
          <p:cNvPr id="4099" name="Text Box 8"/>
          <p:cNvSpPr txBox="1">
            <a:spLocks noChangeArrowheads="1"/>
          </p:cNvSpPr>
          <p:nvPr/>
        </p:nvSpPr>
        <p:spPr bwMode="auto">
          <a:xfrm>
            <a:off x="2339975" y="1268413"/>
            <a:ext cx="6408738" cy="4319587"/>
          </a:xfrm>
          <a:prstGeom prst="rect">
            <a:avLst/>
          </a:prstGeom>
          <a:noFill/>
          <a:ln w="9525">
            <a:noFill/>
            <a:miter lim="800000"/>
            <a:headEnd/>
            <a:tailEnd/>
          </a:ln>
        </p:spPr>
        <p:txBody>
          <a:bodyPr lIns="180000" tIns="180000" rIns="180000" bIns="180000"/>
          <a:lstStyle/>
          <a:p>
            <a:pPr algn="just"/>
            <a:r>
              <a:rPr lang="fr-FR" sz="2000" b="1" dirty="0" smtClean="0">
                <a:solidFill>
                  <a:srgbClr val="486DA2"/>
                </a:solidFill>
                <a:latin typeface="Verdana" pitchFamily="34" charset="0"/>
              </a:rPr>
              <a:t> </a:t>
            </a:r>
            <a:endParaRPr lang="fr-FR" sz="2000" b="1" dirty="0">
              <a:solidFill>
                <a:srgbClr val="486DA2"/>
              </a:solidFill>
              <a:latin typeface="Verdana" pitchFamily="34" charset="0"/>
            </a:endParaRPr>
          </a:p>
        </p:txBody>
      </p:sp>
      <p:graphicFrame>
        <p:nvGraphicFramePr>
          <p:cNvPr id="6" name="Diagram 5"/>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2" name="Straight Arrow Connector 11"/>
          <p:cNvCxnSpPr/>
          <p:nvPr/>
        </p:nvCxnSpPr>
        <p:spPr>
          <a:xfrm rot="16200000" flipH="1">
            <a:off x="5286380" y="2071678"/>
            <a:ext cx="500066"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0800000" flipV="1">
            <a:off x="5357818" y="4286256"/>
            <a:ext cx="500066"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16200000" flipV="1">
            <a:off x="3286116" y="4286256"/>
            <a:ext cx="500066"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214678" y="2214554"/>
            <a:ext cx="571504"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928794" y="6304002"/>
            <a:ext cx="5643602" cy="553998"/>
          </a:xfrm>
          <a:prstGeom prst="rect">
            <a:avLst/>
          </a:prstGeom>
          <a:noFill/>
        </p:spPr>
        <p:txBody>
          <a:bodyPr wrap="square" rtlCol="0">
            <a:spAutoFit/>
          </a:bodyPr>
          <a:lstStyle/>
          <a:p>
            <a:r>
              <a:rPr lang="fr-FR" sz="1200" b="1" dirty="0" err="1" smtClean="0">
                <a:solidFill>
                  <a:schemeClr val="accent2">
                    <a:lumMod val="50000"/>
                  </a:schemeClr>
                </a:solidFill>
                <a:latin typeface="Verdana" pitchFamily="34" charset="0"/>
              </a:rPr>
              <a:t>Adapted</a:t>
            </a:r>
            <a:r>
              <a:rPr lang="fr-FR" sz="1200" b="1" dirty="0" smtClean="0">
                <a:solidFill>
                  <a:schemeClr val="accent2">
                    <a:lumMod val="50000"/>
                  </a:schemeClr>
                </a:solidFill>
                <a:latin typeface="Verdana" pitchFamily="34" charset="0"/>
              </a:rPr>
              <a:t> </a:t>
            </a:r>
            <a:r>
              <a:rPr lang="fr-FR" sz="1200" b="1" dirty="0" err="1" smtClean="0">
                <a:solidFill>
                  <a:schemeClr val="accent2">
                    <a:lumMod val="50000"/>
                  </a:schemeClr>
                </a:solidFill>
                <a:latin typeface="Verdana" pitchFamily="34" charset="0"/>
              </a:rPr>
              <a:t>from</a:t>
            </a:r>
            <a:r>
              <a:rPr lang="fr-FR" sz="1200" b="1" dirty="0" smtClean="0">
                <a:solidFill>
                  <a:schemeClr val="accent2">
                    <a:lumMod val="50000"/>
                  </a:schemeClr>
                </a:solidFill>
                <a:latin typeface="Verdana" pitchFamily="34" charset="0"/>
              </a:rPr>
              <a:t>: </a:t>
            </a:r>
            <a:r>
              <a:rPr lang="fr-FR" sz="1200" b="1" dirty="0" err="1" smtClean="0">
                <a:solidFill>
                  <a:schemeClr val="accent2">
                    <a:lumMod val="50000"/>
                  </a:schemeClr>
                </a:solidFill>
                <a:latin typeface="Verdana" pitchFamily="34" charset="0"/>
              </a:rPr>
              <a:t>Senge</a:t>
            </a:r>
            <a:r>
              <a:rPr lang="fr-FR" sz="1200" b="1" dirty="0" smtClean="0">
                <a:solidFill>
                  <a:schemeClr val="accent2">
                    <a:lumMod val="50000"/>
                  </a:schemeClr>
                </a:solidFill>
                <a:latin typeface="Verdana" pitchFamily="34" charset="0"/>
              </a:rPr>
              <a:t>, (1994), The </a:t>
            </a:r>
            <a:r>
              <a:rPr lang="fr-FR" sz="1200" b="1" dirty="0" err="1" smtClean="0">
                <a:solidFill>
                  <a:schemeClr val="accent2">
                    <a:lumMod val="50000"/>
                  </a:schemeClr>
                </a:solidFill>
                <a:latin typeface="Verdana" pitchFamily="34" charset="0"/>
              </a:rPr>
              <a:t>Fifth</a:t>
            </a:r>
            <a:r>
              <a:rPr lang="fr-FR" sz="1200" b="1" dirty="0" smtClean="0">
                <a:solidFill>
                  <a:schemeClr val="accent2">
                    <a:lumMod val="50000"/>
                  </a:schemeClr>
                </a:solidFill>
                <a:latin typeface="Verdana" pitchFamily="34" charset="0"/>
              </a:rPr>
              <a:t> Discipline Field book.</a:t>
            </a:r>
            <a:r>
              <a:rPr lang="fr-FR" sz="1200" b="1" dirty="0" smtClean="0">
                <a:solidFill>
                  <a:srgbClr val="486DA2"/>
                </a:solidFill>
                <a:latin typeface="Verdana" pitchFamily="34" charset="0"/>
              </a:rPr>
              <a:t> </a:t>
            </a:r>
            <a:endParaRPr lang="fr-FR" sz="1200" dirty="0" smtClean="0">
              <a:solidFill>
                <a:srgbClr val="486DA2"/>
              </a:solidFill>
            </a:endParaRPr>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728" y="1000108"/>
            <a:ext cx="6000792" cy="1077218"/>
          </a:xfrm>
          <a:prstGeom prst="rect">
            <a:avLst/>
          </a:prstGeom>
          <a:noFill/>
        </p:spPr>
        <p:txBody>
          <a:bodyPr wrap="square" rtlCol="0">
            <a:spAutoFit/>
          </a:bodyPr>
          <a:lstStyle/>
          <a:p>
            <a:pPr algn="ctr"/>
            <a:r>
              <a:rPr lang="en-US" sz="3200" b="1" dirty="0" smtClean="0">
                <a:solidFill>
                  <a:schemeClr val="accent2">
                    <a:lumMod val="50000"/>
                  </a:schemeClr>
                </a:solidFill>
              </a:rPr>
              <a:t>Alberta Education: </a:t>
            </a:r>
          </a:p>
          <a:p>
            <a:pPr algn="ctr"/>
            <a:r>
              <a:rPr lang="en-US" sz="3200" b="1" dirty="0" smtClean="0">
                <a:solidFill>
                  <a:schemeClr val="accent2">
                    <a:lumMod val="50000"/>
                  </a:schemeClr>
                </a:solidFill>
              </a:rPr>
              <a:t>Inspiring Action on Education</a:t>
            </a:r>
            <a:endParaRPr lang="en-US" sz="3200" b="1" dirty="0">
              <a:solidFill>
                <a:schemeClr val="accent2">
                  <a:lumMod val="50000"/>
                </a:schemeClr>
              </a:solidFill>
            </a:endParaRPr>
          </a:p>
        </p:txBody>
      </p:sp>
      <p:sp>
        <p:nvSpPr>
          <p:cNvPr id="3" name="TextBox 2"/>
          <p:cNvSpPr txBox="1"/>
          <p:nvPr/>
        </p:nvSpPr>
        <p:spPr>
          <a:xfrm>
            <a:off x="1142976" y="2357430"/>
            <a:ext cx="7143768" cy="1569660"/>
          </a:xfrm>
          <a:prstGeom prst="rect">
            <a:avLst/>
          </a:prstGeom>
          <a:noFill/>
        </p:spPr>
        <p:txBody>
          <a:bodyPr wrap="square" rtlCol="0">
            <a:spAutoFit/>
          </a:bodyPr>
          <a:lstStyle/>
          <a:p>
            <a:r>
              <a:rPr lang="en-US" sz="2400" dirty="0" smtClean="0">
                <a:solidFill>
                  <a:schemeClr val="accent2">
                    <a:lumMod val="50000"/>
                  </a:schemeClr>
                </a:solidFill>
              </a:rPr>
              <a:t>The vision, values and principles describe the </a:t>
            </a:r>
            <a:r>
              <a:rPr lang="en-US" sz="2400" u="sng" dirty="0" smtClean="0">
                <a:solidFill>
                  <a:schemeClr val="accent2">
                    <a:lumMod val="50000"/>
                  </a:schemeClr>
                </a:solidFill>
              </a:rPr>
              <a:t>purpose, motives and intention </a:t>
            </a:r>
            <a:r>
              <a:rPr lang="en-US" sz="2400" dirty="0" smtClean="0">
                <a:solidFill>
                  <a:schemeClr val="accent2">
                    <a:lumMod val="50000"/>
                  </a:schemeClr>
                </a:solidFill>
              </a:rPr>
              <a:t>that underpin our education system, and which guide and are reflected in each area of policy and governance. </a:t>
            </a:r>
            <a:endParaRPr lang="en-US" sz="2400" dirty="0">
              <a:solidFill>
                <a:schemeClr val="accent2">
                  <a:lumMod val="50000"/>
                </a:schemeClr>
              </a:solidFill>
            </a:endParaRPr>
          </a:p>
        </p:txBody>
      </p:sp>
      <p:sp>
        <p:nvSpPr>
          <p:cNvPr id="4" name="TextBox 3"/>
          <p:cNvSpPr txBox="1"/>
          <p:nvPr/>
        </p:nvSpPr>
        <p:spPr>
          <a:xfrm>
            <a:off x="285720" y="3929066"/>
            <a:ext cx="5143536" cy="2677656"/>
          </a:xfrm>
          <a:prstGeom prst="rect">
            <a:avLst/>
          </a:prstGeom>
          <a:noFill/>
        </p:spPr>
        <p:txBody>
          <a:bodyPr wrap="square" rtlCol="0">
            <a:spAutoFit/>
          </a:bodyPr>
          <a:lstStyle/>
          <a:p>
            <a:r>
              <a:rPr lang="en-US" sz="2400" b="1" dirty="0" smtClean="0">
                <a:solidFill>
                  <a:schemeClr val="accent2">
                    <a:lumMod val="50000"/>
                  </a:schemeClr>
                </a:solidFill>
              </a:rPr>
              <a:t>Vision</a:t>
            </a:r>
          </a:p>
          <a:p>
            <a:r>
              <a:rPr lang="en-US" sz="2400" dirty="0" smtClean="0">
                <a:solidFill>
                  <a:schemeClr val="accent2">
                    <a:lumMod val="50000"/>
                  </a:schemeClr>
                </a:solidFill>
              </a:rPr>
              <a:t>To inspire and enable students to achieve success and fulfillment as </a:t>
            </a:r>
            <a:r>
              <a:rPr lang="en-US" sz="2400" u="sng" dirty="0" smtClean="0">
                <a:solidFill>
                  <a:schemeClr val="accent2">
                    <a:lumMod val="50000"/>
                  </a:schemeClr>
                </a:solidFill>
              </a:rPr>
              <a:t>engaged thinkers</a:t>
            </a:r>
            <a:r>
              <a:rPr lang="en-US" sz="2400" dirty="0" smtClean="0">
                <a:solidFill>
                  <a:schemeClr val="accent2">
                    <a:lumMod val="50000"/>
                  </a:schemeClr>
                </a:solidFill>
              </a:rPr>
              <a:t> and </a:t>
            </a:r>
            <a:r>
              <a:rPr lang="en-US" sz="2400" u="sng" dirty="0" smtClean="0">
                <a:solidFill>
                  <a:schemeClr val="accent2">
                    <a:lumMod val="50000"/>
                  </a:schemeClr>
                </a:solidFill>
              </a:rPr>
              <a:t>ethical citizens</a:t>
            </a:r>
            <a:r>
              <a:rPr lang="en-US" sz="2400" dirty="0" smtClean="0">
                <a:solidFill>
                  <a:schemeClr val="accent2">
                    <a:lumMod val="50000"/>
                  </a:schemeClr>
                </a:solidFill>
              </a:rPr>
              <a:t> with an </a:t>
            </a:r>
            <a:r>
              <a:rPr lang="en-US" sz="2400" u="sng" dirty="0" smtClean="0">
                <a:solidFill>
                  <a:schemeClr val="accent2">
                    <a:lumMod val="50000"/>
                  </a:schemeClr>
                </a:solidFill>
              </a:rPr>
              <a:t>entrepreneurial spirit</a:t>
            </a:r>
            <a:r>
              <a:rPr lang="en-US" sz="2400" dirty="0" smtClean="0">
                <a:solidFill>
                  <a:schemeClr val="accent2">
                    <a:lumMod val="50000"/>
                  </a:schemeClr>
                </a:solidFill>
              </a:rPr>
              <a:t> within an </a:t>
            </a:r>
            <a:r>
              <a:rPr lang="en-US" sz="2400" u="sng" dirty="0" smtClean="0">
                <a:solidFill>
                  <a:schemeClr val="accent2">
                    <a:lumMod val="50000"/>
                  </a:schemeClr>
                </a:solidFill>
              </a:rPr>
              <a:t>inclusive</a:t>
            </a:r>
            <a:r>
              <a:rPr lang="en-US" sz="2400" dirty="0" smtClean="0">
                <a:solidFill>
                  <a:schemeClr val="accent2">
                    <a:lumMod val="50000"/>
                  </a:schemeClr>
                </a:solidFill>
              </a:rPr>
              <a:t> education system.</a:t>
            </a:r>
            <a:endParaRPr lang="en-US" sz="2400" dirty="0">
              <a:solidFill>
                <a:schemeClr val="accent2">
                  <a:lumMod val="50000"/>
                </a:schemeClr>
              </a:solidFill>
            </a:endParaRPr>
          </a:p>
        </p:txBody>
      </p:sp>
      <p:sp>
        <p:nvSpPr>
          <p:cNvPr id="5" name="TextBox 4"/>
          <p:cNvSpPr txBox="1"/>
          <p:nvPr/>
        </p:nvSpPr>
        <p:spPr>
          <a:xfrm>
            <a:off x="6072198" y="3929066"/>
            <a:ext cx="2571768" cy="2677656"/>
          </a:xfrm>
          <a:prstGeom prst="rect">
            <a:avLst/>
          </a:prstGeom>
          <a:noFill/>
        </p:spPr>
        <p:txBody>
          <a:bodyPr wrap="square" numCol="1" rtlCol="0">
            <a:spAutoFit/>
          </a:bodyPr>
          <a:lstStyle/>
          <a:p>
            <a:r>
              <a:rPr lang="en-US" sz="2400" b="1" dirty="0" smtClean="0">
                <a:solidFill>
                  <a:schemeClr val="accent2">
                    <a:lumMod val="50000"/>
                  </a:schemeClr>
                </a:solidFill>
              </a:rPr>
              <a:t>Values</a:t>
            </a:r>
          </a:p>
          <a:p>
            <a:pPr>
              <a:buFont typeface="Arial" pitchFamily="34" charset="0"/>
              <a:buChar char="•"/>
            </a:pPr>
            <a:r>
              <a:rPr lang="en-US" sz="2400" dirty="0" smtClean="0">
                <a:solidFill>
                  <a:schemeClr val="accent2">
                    <a:lumMod val="50000"/>
                  </a:schemeClr>
                </a:solidFill>
              </a:rPr>
              <a:t>Opportunity</a:t>
            </a:r>
          </a:p>
          <a:p>
            <a:pPr>
              <a:buFont typeface="Arial" pitchFamily="34" charset="0"/>
              <a:buChar char="•"/>
            </a:pPr>
            <a:r>
              <a:rPr lang="en-US" sz="2400" dirty="0" smtClean="0">
                <a:solidFill>
                  <a:schemeClr val="accent2">
                    <a:lumMod val="50000"/>
                  </a:schemeClr>
                </a:solidFill>
              </a:rPr>
              <a:t>Fairness</a:t>
            </a:r>
          </a:p>
          <a:p>
            <a:pPr>
              <a:buFont typeface="Arial" pitchFamily="34" charset="0"/>
              <a:buChar char="•"/>
            </a:pPr>
            <a:r>
              <a:rPr lang="en-US" sz="2400" dirty="0" smtClean="0">
                <a:solidFill>
                  <a:schemeClr val="accent2">
                    <a:lumMod val="50000"/>
                  </a:schemeClr>
                </a:solidFill>
              </a:rPr>
              <a:t>Citizenship</a:t>
            </a:r>
          </a:p>
          <a:p>
            <a:pPr>
              <a:buFont typeface="Arial" pitchFamily="34" charset="0"/>
              <a:buChar char="•"/>
            </a:pPr>
            <a:r>
              <a:rPr lang="en-US" sz="2400" dirty="0" smtClean="0">
                <a:solidFill>
                  <a:schemeClr val="accent2">
                    <a:lumMod val="50000"/>
                  </a:schemeClr>
                </a:solidFill>
              </a:rPr>
              <a:t>Choice</a:t>
            </a:r>
          </a:p>
          <a:p>
            <a:pPr>
              <a:buFont typeface="Arial" pitchFamily="34" charset="0"/>
              <a:buChar char="•"/>
            </a:pPr>
            <a:r>
              <a:rPr lang="en-US" sz="2400" dirty="0" smtClean="0">
                <a:solidFill>
                  <a:schemeClr val="accent2">
                    <a:lumMod val="50000"/>
                  </a:schemeClr>
                </a:solidFill>
              </a:rPr>
              <a:t>Diversity</a:t>
            </a:r>
          </a:p>
          <a:p>
            <a:pPr>
              <a:buFont typeface="Arial" pitchFamily="34" charset="0"/>
              <a:buChar char="•"/>
            </a:pPr>
            <a:r>
              <a:rPr lang="en-US" sz="2400" dirty="0" smtClean="0">
                <a:solidFill>
                  <a:schemeClr val="accent2">
                    <a:lumMod val="50000"/>
                  </a:schemeClr>
                </a:solidFill>
              </a:rPr>
              <a:t>Excellence</a:t>
            </a:r>
            <a:endParaRPr lang="en-US" sz="2400" dirty="0">
              <a:solidFill>
                <a:schemeClr val="accent2">
                  <a:lumMod val="50000"/>
                </a:schemeClr>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7158" y="1142984"/>
            <a:ext cx="4000528" cy="1754326"/>
          </a:xfrm>
          <a:prstGeom prst="rect">
            <a:avLst/>
          </a:prstGeom>
          <a:noFill/>
        </p:spPr>
        <p:txBody>
          <a:bodyPr wrap="square" rtlCol="0">
            <a:spAutoFit/>
          </a:bodyPr>
          <a:lstStyle/>
          <a:p>
            <a:r>
              <a:rPr lang="en-US" b="1" dirty="0" smtClean="0">
                <a:solidFill>
                  <a:schemeClr val="accent2">
                    <a:lumMod val="75000"/>
                  </a:schemeClr>
                </a:solidFill>
              </a:rPr>
              <a:t>Chinook’s Edge Mission (PURPOSE)</a:t>
            </a:r>
          </a:p>
          <a:p>
            <a:r>
              <a:rPr lang="en-US" dirty="0" smtClean="0">
                <a:solidFill>
                  <a:schemeClr val="accent2">
                    <a:lumMod val="75000"/>
                  </a:schemeClr>
                </a:solidFill>
              </a:rPr>
              <a:t>To provide students with the opportunity to obtain the academic, personal, and teamwork skills necessary for life long learning.</a:t>
            </a:r>
            <a:endParaRPr lang="en-US" dirty="0">
              <a:solidFill>
                <a:schemeClr val="accent2">
                  <a:lumMod val="75000"/>
                </a:schemeClr>
              </a:solidFill>
            </a:endParaRPr>
          </a:p>
        </p:txBody>
      </p:sp>
      <p:sp>
        <p:nvSpPr>
          <p:cNvPr id="4" name="TextBox 3"/>
          <p:cNvSpPr txBox="1"/>
          <p:nvPr/>
        </p:nvSpPr>
        <p:spPr>
          <a:xfrm>
            <a:off x="5357818" y="1142984"/>
            <a:ext cx="3571900" cy="5072098"/>
          </a:xfrm>
          <a:prstGeom prst="rect">
            <a:avLst/>
          </a:prstGeom>
          <a:noFill/>
        </p:spPr>
        <p:txBody>
          <a:bodyPr wrap="square" rtlCol="0">
            <a:spAutoFit/>
          </a:bodyPr>
          <a:lstStyle/>
          <a:p>
            <a:r>
              <a:rPr lang="en-US" b="1" dirty="0" smtClean="0">
                <a:solidFill>
                  <a:schemeClr val="accent2">
                    <a:lumMod val="75000"/>
                  </a:schemeClr>
                </a:solidFill>
              </a:rPr>
              <a:t>CESD Vision   (FUTURE)</a:t>
            </a:r>
          </a:p>
          <a:p>
            <a:r>
              <a:rPr lang="en-US" dirty="0" smtClean="0">
                <a:solidFill>
                  <a:schemeClr val="accent2">
                    <a:lumMod val="75000"/>
                  </a:schemeClr>
                </a:solidFill>
              </a:rPr>
              <a:t>Chinook's Edge School Division No.73 is committed to providing the best educational opportunities to students through:</a:t>
            </a:r>
          </a:p>
          <a:p>
            <a:pPr>
              <a:buFont typeface="Arial" pitchFamily="34" charset="0"/>
              <a:buChar char="•"/>
            </a:pPr>
            <a:r>
              <a:rPr lang="en-US" dirty="0" smtClean="0">
                <a:solidFill>
                  <a:schemeClr val="accent2">
                    <a:lumMod val="75000"/>
                  </a:schemeClr>
                </a:solidFill>
              </a:rPr>
              <a:t>Creating </a:t>
            </a:r>
            <a:r>
              <a:rPr lang="en-US" b="1" dirty="0" smtClean="0">
                <a:solidFill>
                  <a:srgbClr val="C00000"/>
                </a:solidFill>
              </a:rPr>
              <a:t>learning communities </a:t>
            </a:r>
            <a:r>
              <a:rPr lang="en-US" dirty="0" smtClean="0">
                <a:solidFill>
                  <a:schemeClr val="accent2">
                    <a:lumMod val="75000"/>
                  </a:schemeClr>
                </a:solidFill>
              </a:rPr>
              <a:t>that focus on lifelong learning.</a:t>
            </a:r>
          </a:p>
          <a:p>
            <a:pPr>
              <a:buFont typeface="Arial" pitchFamily="34" charset="0"/>
              <a:buChar char="•"/>
            </a:pPr>
            <a:r>
              <a:rPr lang="en-US" dirty="0" smtClean="0">
                <a:solidFill>
                  <a:schemeClr val="accent2">
                    <a:lumMod val="75000"/>
                  </a:schemeClr>
                </a:solidFill>
              </a:rPr>
              <a:t>Providing </a:t>
            </a:r>
            <a:r>
              <a:rPr lang="en-US" b="1" dirty="0" smtClean="0">
                <a:solidFill>
                  <a:srgbClr val="C00000"/>
                </a:solidFill>
              </a:rPr>
              <a:t>choices and involvement </a:t>
            </a:r>
            <a:r>
              <a:rPr lang="en-US" dirty="0" smtClean="0">
                <a:solidFill>
                  <a:schemeClr val="accent2">
                    <a:lumMod val="75000"/>
                  </a:schemeClr>
                </a:solidFill>
              </a:rPr>
              <a:t>for all stakeholders.</a:t>
            </a:r>
          </a:p>
          <a:p>
            <a:pPr>
              <a:buFont typeface="Arial" pitchFamily="34" charset="0"/>
              <a:buChar char="•"/>
            </a:pPr>
            <a:r>
              <a:rPr lang="en-US" dirty="0" smtClean="0">
                <a:solidFill>
                  <a:schemeClr val="accent2">
                    <a:lumMod val="75000"/>
                  </a:schemeClr>
                </a:solidFill>
              </a:rPr>
              <a:t>Being open to </a:t>
            </a:r>
            <a:r>
              <a:rPr lang="en-US" b="1" dirty="0" smtClean="0">
                <a:solidFill>
                  <a:srgbClr val="C00000"/>
                </a:solidFill>
              </a:rPr>
              <a:t>proven</a:t>
            </a:r>
            <a:r>
              <a:rPr lang="en-US" dirty="0" smtClean="0"/>
              <a:t> </a:t>
            </a:r>
            <a:r>
              <a:rPr lang="en-US" b="1" dirty="0" smtClean="0">
                <a:solidFill>
                  <a:srgbClr val="C00000"/>
                </a:solidFill>
              </a:rPr>
              <a:t>educational</a:t>
            </a:r>
            <a:r>
              <a:rPr lang="en-US" dirty="0" smtClean="0"/>
              <a:t> </a:t>
            </a:r>
            <a:r>
              <a:rPr lang="en-US" b="1" dirty="0" smtClean="0">
                <a:solidFill>
                  <a:srgbClr val="C00000"/>
                </a:solidFill>
              </a:rPr>
              <a:t>innovations</a:t>
            </a:r>
            <a:r>
              <a:rPr lang="en-US" dirty="0" smtClean="0"/>
              <a:t> </a:t>
            </a:r>
            <a:r>
              <a:rPr lang="en-US" dirty="0" smtClean="0">
                <a:solidFill>
                  <a:schemeClr val="accent2">
                    <a:lumMod val="75000"/>
                  </a:schemeClr>
                </a:solidFill>
              </a:rPr>
              <a:t>that have merit for our students.</a:t>
            </a:r>
          </a:p>
          <a:p>
            <a:pPr>
              <a:buFont typeface="Arial" pitchFamily="34" charset="0"/>
              <a:buChar char="•"/>
            </a:pPr>
            <a:r>
              <a:rPr lang="en-US" dirty="0" smtClean="0">
                <a:solidFill>
                  <a:schemeClr val="accent2">
                    <a:lumMod val="75000"/>
                  </a:schemeClr>
                </a:solidFill>
              </a:rPr>
              <a:t>Continued</a:t>
            </a:r>
            <a:r>
              <a:rPr lang="en-US" dirty="0" smtClean="0"/>
              <a:t> </a:t>
            </a:r>
            <a:r>
              <a:rPr lang="en-US" b="1" dirty="0" smtClean="0">
                <a:solidFill>
                  <a:srgbClr val="C00000"/>
                </a:solidFill>
              </a:rPr>
              <a:t>evaluation</a:t>
            </a:r>
            <a:r>
              <a:rPr lang="en-US" dirty="0" smtClean="0"/>
              <a:t> </a:t>
            </a:r>
            <a:r>
              <a:rPr lang="en-US" dirty="0" smtClean="0">
                <a:solidFill>
                  <a:schemeClr val="accent2">
                    <a:lumMod val="75000"/>
                  </a:schemeClr>
                </a:solidFill>
              </a:rPr>
              <a:t>of personnel and programs to ensure that Chinook's Edge School Division No.73 is </a:t>
            </a:r>
            <a:r>
              <a:rPr lang="en-US" b="1" dirty="0" smtClean="0">
                <a:solidFill>
                  <a:srgbClr val="C00000"/>
                </a:solidFill>
              </a:rPr>
              <a:t>effective and efficient</a:t>
            </a:r>
            <a:r>
              <a:rPr lang="en-US" dirty="0" smtClean="0"/>
              <a:t>.</a:t>
            </a:r>
            <a:endParaRPr lang="en-US" dirty="0"/>
          </a:p>
        </p:txBody>
      </p:sp>
      <p:sp>
        <p:nvSpPr>
          <p:cNvPr id="5" name="TextBox 4"/>
          <p:cNvSpPr txBox="1"/>
          <p:nvPr/>
        </p:nvSpPr>
        <p:spPr>
          <a:xfrm>
            <a:off x="357158" y="3571876"/>
            <a:ext cx="4929222" cy="2308324"/>
          </a:xfrm>
          <a:prstGeom prst="rect">
            <a:avLst/>
          </a:prstGeom>
          <a:noFill/>
        </p:spPr>
        <p:txBody>
          <a:bodyPr wrap="square" rtlCol="0">
            <a:spAutoFit/>
          </a:bodyPr>
          <a:lstStyle/>
          <a:p>
            <a:r>
              <a:rPr lang="en-US" b="1" dirty="0" smtClean="0">
                <a:solidFill>
                  <a:schemeClr val="accent2">
                    <a:lumMod val="75000"/>
                  </a:schemeClr>
                </a:solidFill>
              </a:rPr>
              <a:t>CESD Values (ACT)</a:t>
            </a:r>
          </a:p>
          <a:p>
            <a:pPr>
              <a:buFont typeface="Arial" pitchFamily="34" charset="0"/>
              <a:buChar char="•"/>
            </a:pPr>
            <a:r>
              <a:rPr lang="en-US" dirty="0" smtClean="0">
                <a:solidFill>
                  <a:schemeClr val="accent2">
                    <a:lumMod val="75000"/>
                  </a:schemeClr>
                </a:solidFill>
              </a:rPr>
              <a:t>Personal responsibility</a:t>
            </a:r>
          </a:p>
          <a:p>
            <a:pPr>
              <a:buFont typeface="Arial" pitchFamily="34" charset="0"/>
              <a:buChar char="•"/>
            </a:pPr>
            <a:r>
              <a:rPr lang="en-US" dirty="0" smtClean="0">
                <a:solidFill>
                  <a:schemeClr val="accent2">
                    <a:lumMod val="75000"/>
                  </a:schemeClr>
                </a:solidFill>
              </a:rPr>
              <a:t>Relationships based upon honesty, integrity, respect and compassion</a:t>
            </a:r>
          </a:p>
          <a:p>
            <a:pPr>
              <a:buFont typeface="Arial" pitchFamily="34" charset="0"/>
              <a:buChar char="•"/>
            </a:pPr>
            <a:r>
              <a:rPr lang="en-US" dirty="0" smtClean="0">
                <a:solidFill>
                  <a:schemeClr val="accent2">
                    <a:lumMod val="75000"/>
                  </a:schemeClr>
                </a:solidFill>
              </a:rPr>
              <a:t>Dedication and commitment</a:t>
            </a:r>
          </a:p>
          <a:p>
            <a:pPr>
              <a:buFont typeface="Arial" pitchFamily="34" charset="0"/>
              <a:buChar char="•"/>
            </a:pPr>
            <a:r>
              <a:rPr lang="en-US" dirty="0" smtClean="0">
                <a:solidFill>
                  <a:schemeClr val="accent2">
                    <a:lumMod val="75000"/>
                  </a:schemeClr>
                </a:solidFill>
              </a:rPr>
              <a:t>An environment of belonging: safe, caring and inclusive</a:t>
            </a:r>
          </a:p>
          <a:p>
            <a:pPr>
              <a:buFont typeface="Arial" pitchFamily="34" charset="0"/>
              <a:buChar char="•"/>
            </a:pPr>
            <a:r>
              <a:rPr lang="en-US" dirty="0" smtClean="0">
                <a:solidFill>
                  <a:schemeClr val="accent2">
                    <a:lumMod val="75000"/>
                  </a:schemeClr>
                </a:solidFill>
              </a:rPr>
              <a:t>Growth and development through learning</a:t>
            </a:r>
            <a:endParaRPr lang="en-US" dirty="0">
              <a:solidFill>
                <a:schemeClr val="accent2">
                  <a:lumMod val="75000"/>
                </a:schemeClr>
              </a:solidFill>
            </a:endParaRPr>
          </a:p>
        </p:txBody>
      </p:sp>
      <p:sp>
        <p:nvSpPr>
          <p:cNvPr id="7" name="TextBox 6"/>
          <p:cNvSpPr txBox="1"/>
          <p:nvPr/>
        </p:nvSpPr>
        <p:spPr>
          <a:xfrm>
            <a:off x="1000100" y="6000768"/>
            <a:ext cx="3786214" cy="646331"/>
          </a:xfrm>
          <a:prstGeom prst="rect">
            <a:avLst/>
          </a:prstGeom>
          <a:noFill/>
        </p:spPr>
        <p:txBody>
          <a:bodyPr wrap="square" rtlCol="0">
            <a:spAutoFit/>
          </a:bodyPr>
          <a:lstStyle/>
          <a:p>
            <a:r>
              <a:rPr lang="en-US" b="1" dirty="0" smtClean="0">
                <a:solidFill>
                  <a:schemeClr val="accent2">
                    <a:lumMod val="75000"/>
                  </a:schemeClr>
                </a:solidFill>
              </a:rPr>
              <a:t>CESD Signature Line</a:t>
            </a:r>
          </a:p>
          <a:p>
            <a:pPr algn="ctr"/>
            <a:r>
              <a:rPr lang="en-US" dirty="0" smtClean="0">
                <a:solidFill>
                  <a:schemeClr val="accent2">
                    <a:lumMod val="75000"/>
                  </a:schemeClr>
                </a:solidFill>
              </a:rPr>
              <a:t>Where Students Come First</a:t>
            </a:r>
            <a:endParaRPr lang="en-US"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Autofit/>
          </a:bodyPr>
          <a:lstStyle/>
          <a:p>
            <a:pPr algn="ctr"/>
            <a:r>
              <a:rPr lang="en-US" sz="4400" dirty="0" smtClean="0"/>
              <a:t>Developing the Mission Statement</a:t>
            </a:r>
            <a:endParaRPr lang="en-US" sz="4400" dirty="0"/>
          </a:p>
        </p:txBody>
      </p:sp>
      <p:sp>
        <p:nvSpPr>
          <p:cNvPr id="3" name="Content Placeholder 2"/>
          <p:cNvSpPr>
            <a:spLocks noGrp="1"/>
          </p:cNvSpPr>
          <p:nvPr>
            <p:ph idx="1"/>
          </p:nvPr>
        </p:nvSpPr>
        <p:spPr>
          <a:xfrm>
            <a:off x="0" y="1714488"/>
            <a:ext cx="4143372" cy="5143512"/>
          </a:xfrm>
        </p:spPr>
        <p:txBody>
          <a:bodyPr>
            <a:normAutofit/>
          </a:bodyPr>
          <a:lstStyle/>
          <a:p>
            <a:pPr>
              <a:buFont typeface="Wingdings" pitchFamily="2" charset="2"/>
              <a:buChar char="q"/>
            </a:pPr>
            <a:r>
              <a:rPr lang="en-US" dirty="0" smtClean="0">
                <a:solidFill>
                  <a:schemeClr val="accent1">
                    <a:lumMod val="75000"/>
                  </a:schemeClr>
                </a:solidFill>
              </a:rPr>
              <a:t>Is clear and understandable</a:t>
            </a:r>
          </a:p>
          <a:p>
            <a:pPr>
              <a:buFont typeface="Wingdings" pitchFamily="2" charset="2"/>
              <a:buChar char="q"/>
            </a:pPr>
            <a:r>
              <a:rPr lang="en-US" dirty="0" smtClean="0">
                <a:solidFill>
                  <a:schemeClr val="accent1">
                    <a:lumMod val="75000"/>
                  </a:schemeClr>
                </a:solidFill>
              </a:rPr>
              <a:t>Is brief enough for most people to remember and say in one breath</a:t>
            </a:r>
          </a:p>
          <a:p>
            <a:pPr>
              <a:buFont typeface="Wingdings" pitchFamily="2" charset="2"/>
              <a:buChar char="q"/>
            </a:pPr>
            <a:r>
              <a:rPr lang="en-US" dirty="0" smtClean="0">
                <a:solidFill>
                  <a:schemeClr val="accent1">
                    <a:lumMod val="75000"/>
                  </a:schemeClr>
                </a:solidFill>
              </a:rPr>
              <a:t>Clearly specifies the division’s fundamental purpose</a:t>
            </a:r>
          </a:p>
          <a:p>
            <a:pPr>
              <a:buFont typeface="Wingdings" pitchFamily="2" charset="2"/>
              <a:buChar char="q"/>
            </a:pPr>
            <a:r>
              <a:rPr lang="en-US" dirty="0" smtClean="0">
                <a:solidFill>
                  <a:schemeClr val="accent1">
                    <a:lumMod val="75000"/>
                  </a:schemeClr>
                </a:solidFill>
              </a:rPr>
              <a:t>Has a primary focus on a single strategic thrust (such as learning)</a:t>
            </a:r>
            <a:endParaRPr lang="en-US" dirty="0">
              <a:solidFill>
                <a:schemeClr val="accent1">
                  <a:lumMod val="75000"/>
                </a:schemeClr>
              </a:solidFill>
            </a:endParaRPr>
          </a:p>
        </p:txBody>
      </p:sp>
      <p:sp>
        <p:nvSpPr>
          <p:cNvPr id="4" name="Content Placeholder 3"/>
          <p:cNvSpPr>
            <a:spLocks noGrp="1"/>
          </p:cNvSpPr>
          <p:nvPr>
            <p:ph sz="half" idx="4294967295"/>
          </p:nvPr>
        </p:nvSpPr>
        <p:spPr>
          <a:xfrm>
            <a:off x="4500562" y="1785926"/>
            <a:ext cx="4643438" cy="5072074"/>
          </a:xfrm>
        </p:spPr>
        <p:txBody>
          <a:bodyPr>
            <a:normAutofit lnSpcReduction="10000"/>
          </a:bodyPr>
          <a:lstStyle/>
          <a:p>
            <a:pPr>
              <a:buFont typeface="Wingdings" pitchFamily="2" charset="2"/>
              <a:buChar char="q"/>
            </a:pPr>
            <a:r>
              <a:rPr lang="en-US" dirty="0" smtClean="0">
                <a:solidFill>
                  <a:schemeClr val="accent1">
                    <a:lumMod val="75000"/>
                  </a:schemeClr>
                </a:solidFill>
              </a:rPr>
              <a:t>Reflects the distinctive competence and culture of this particular division</a:t>
            </a:r>
          </a:p>
          <a:p>
            <a:pPr>
              <a:buFont typeface="Wingdings" pitchFamily="2" charset="2"/>
              <a:buChar char="q"/>
            </a:pPr>
            <a:r>
              <a:rPr lang="en-US" dirty="0" smtClean="0">
                <a:solidFill>
                  <a:schemeClr val="accent1">
                    <a:lumMod val="75000"/>
                  </a:schemeClr>
                </a:solidFill>
              </a:rPr>
              <a:t>Is broad enough to allow flexibility in implementation, but not so broad as to create a lack of focus</a:t>
            </a:r>
          </a:p>
          <a:p>
            <a:pPr>
              <a:buFont typeface="Wingdings" pitchFamily="2" charset="2"/>
              <a:buChar char="q"/>
            </a:pPr>
            <a:r>
              <a:rPr lang="en-US" dirty="0" smtClean="0">
                <a:solidFill>
                  <a:schemeClr val="accent1">
                    <a:lumMod val="75000"/>
                  </a:schemeClr>
                </a:solidFill>
              </a:rPr>
              <a:t>Will help division personnel, parents and community members make decisions</a:t>
            </a:r>
          </a:p>
          <a:p>
            <a:pPr>
              <a:buFont typeface="Wingdings" pitchFamily="2" charset="2"/>
              <a:buChar char="q"/>
            </a:pPr>
            <a:r>
              <a:rPr lang="en-US" dirty="0" smtClean="0">
                <a:solidFill>
                  <a:schemeClr val="accent1">
                    <a:lumMod val="75000"/>
                  </a:schemeClr>
                </a:solidFill>
              </a:rPr>
              <a:t>Is energizing and compelling</a:t>
            </a:r>
            <a:endParaRPr lang="en-US" dirty="0">
              <a:solidFill>
                <a:schemeClr val="accent1">
                  <a:lumMod val="7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229600" cy="1143000"/>
          </a:xfrm>
        </p:spPr>
        <p:txBody>
          <a:bodyPr/>
          <a:lstStyle/>
          <a:p>
            <a:pPr algn="ctr"/>
            <a:r>
              <a:rPr lang="en-US" dirty="0" smtClean="0"/>
              <a:t>Today’s Agenda</a:t>
            </a:r>
            <a:endParaRPr lang="en-US" dirty="0"/>
          </a:p>
        </p:txBody>
      </p:sp>
      <p:sp>
        <p:nvSpPr>
          <p:cNvPr id="4" name="Content Placeholder 3"/>
          <p:cNvSpPr>
            <a:spLocks noGrp="1"/>
          </p:cNvSpPr>
          <p:nvPr>
            <p:ph sz="quarter" idx="2"/>
          </p:nvPr>
        </p:nvSpPr>
        <p:spPr>
          <a:xfrm>
            <a:off x="152400" y="1295400"/>
            <a:ext cx="4344988" cy="5064920"/>
          </a:xfrm>
        </p:spPr>
        <p:txBody>
          <a:bodyPr>
            <a:normAutofit/>
          </a:bodyPr>
          <a:lstStyle/>
          <a:p>
            <a:endParaRPr lang="en-US" dirty="0" smtClean="0"/>
          </a:p>
          <a:p>
            <a:pPr>
              <a:buNone/>
            </a:pPr>
            <a:r>
              <a:rPr lang="en-US" dirty="0" smtClean="0">
                <a:solidFill>
                  <a:schemeClr val="accent2">
                    <a:lumMod val="75000"/>
                  </a:schemeClr>
                </a:solidFill>
              </a:rPr>
              <a:t>Stage I </a:t>
            </a:r>
          </a:p>
          <a:p>
            <a:r>
              <a:rPr lang="en-US" dirty="0" smtClean="0">
                <a:solidFill>
                  <a:schemeClr val="accent2">
                    <a:lumMod val="75000"/>
                  </a:schemeClr>
                </a:solidFill>
              </a:rPr>
              <a:t>Welcome</a:t>
            </a:r>
          </a:p>
          <a:p>
            <a:pPr lvl="1"/>
            <a:r>
              <a:rPr lang="en-US" dirty="0" smtClean="0">
                <a:solidFill>
                  <a:schemeClr val="accent2">
                    <a:lumMod val="75000"/>
                  </a:schemeClr>
                </a:solidFill>
              </a:rPr>
              <a:t>Visioning Project So Far</a:t>
            </a:r>
          </a:p>
          <a:p>
            <a:pPr lvl="1"/>
            <a:r>
              <a:rPr lang="en-US" dirty="0" smtClean="0">
                <a:solidFill>
                  <a:schemeClr val="accent2">
                    <a:lumMod val="75000"/>
                  </a:schemeClr>
                </a:solidFill>
              </a:rPr>
              <a:t>“Give One Get  One”</a:t>
            </a:r>
          </a:p>
          <a:p>
            <a:pPr lvl="1"/>
            <a:r>
              <a:rPr lang="en-US" dirty="0" smtClean="0">
                <a:solidFill>
                  <a:schemeClr val="accent2">
                    <a:lumMod val="75000"/>
                  </a:schemeClr>
                </a:solidFill>
              </a:rPr>
              <a:t>Shared Visioning </a:t>
            </a:r>
          </a:p>
          <a:p>
            <a:pPr>
              <a:buNone/>
            </a:pPr>
            <a:endParaRPr lang="en-US" dirty="0" smtClean="0">
              <a:solidFill>
                <a:schemeClr val="accent2">
                  <a:lumMod val="75000"/>
                </a:schemeClr>
              </a:solidFill>
            </a:endParaRPr>
          </a:p>
          <a:p>
            <a:pPr>
              <a:buNone/>
            </a:pPr>
            <a:r>
              <a:rPr lang="en-US" dirty="0" smtClean="0">
                <a:solidFill>
                  <a:schemeClr val="accent2">
                    <a:lumMod val="75000"/>
                  </a:schemeClr>
                </a:solidFill>
              </a:rPr>
              <a:t>Stage II</a:t>
            </a:r>
          </a:p>
          <a:p>
            <a:r>
              <a:rPr lang="en-US" dirty="0" smtClean="0">
                <a:solidFill>
                  <a:schemeClr val="accent2">
                    <a:lumMod val="75000"/>
                  </a:schemeClr>
                </a:solidFill>
              </a:rPr>
              <a:t>Mission</a:t>
            </a:r>
          </a:p>
          <a:p>
            <a:pPr lvl="1"/>
            <a:r>
              <a:rPr lang="en-US" dirty="0" smtClean="0">
                <a:solidFill>
                  <a:schemeClr val="accent2">
                    <a:lumMod val="75000"/>
                  </a:schemeClr>
                </a:solidFill>
              </a:rPr>
              <a:t>CESD Emerging Themes</a:t>
            </a:r>
          </a:p>
          <a:p>
            <a:pPr lvl="1"/>
            <a:r>
              <a:rPr lang="en-US" dirty="0" smtClean="0">
                <a:solidFill>
                  <a:schemeClr val="accent2">
                    <a:lumMod val="75000"/>
                  </a:schemeClr>
                </a:solidFill>
              </a:rPr>
              <a:t>Brainstorming a Mission Statement</a:t>
            </a:r>
          </a:p>
          <a:p>
            <a:endParaRPr lang="en-US" dirty="0" smtClean="0"/>
          </a:p>
          <a:p>
            <a:endParaRPr lang="en-US" dirty="0" smtClean="0"/>
          </a:p>
          <a:p>
            <a:endParaRPr lang="en-US" dirty="0" smtClean="0"/>
          </a:p>
        </p:txBody>
      </p:sp>
      <p:sp>
        <p:nvSpPr>
          <p:cNvPr id="6" name="Content Placeholder 5"/>
          <p:cNvSpPr>
            <a:spLocks noGrp="1"/>
          </p:cNvSpPr>
          <p:nvPr>
            <p:ph sz="quarter" idx="4"/>
          </p:nvPr>
        </p:nvSpPr>
        <p:spPr>
          <a:xfrm>
            <a:off x="4648200" y="1600200"/>
            <a:ext cx="4495800" cy="5257800"/>
          </a:xfrm>
        </p:spPr>
        <p:txBody>
          <a:bodyPr>
            <a:normAutofit/>
          </a:bodyPr>
          <a:lstStyle/>
          <a:p>
            <a:pPr>
              <a:buNone/>
            </a:pPr>
            <a:r>
              <a:rPr lang="en-US" dirty="0" smtClean="0">
                <a:solidFill>
                  <a:schemeClr val="accent2">
                    <a:lumMod val="75000"/>
                  </a:schemeClr>
                </a:solidFill>
              </a:rPr>
              <a:t>Stage III</a:t>
            </a:r>
          </a:p>
          <a:p>
            <a:r>
              <a:rPr lang="en-US" dirty="0" smtClean="0">
                <a:solidFill>
                  <a:schemeClr val="accent2">
                    <a:lumMod val="75000"/>
                  </a:schemeClr>
                </a:solidFill>
              </a:rPr>
              <a:t>Vision </a:t>
            </a:r>
          </a:p>
          <a:p>
            <a:pPr lvl="1"/>
            <a:r>
              <a:rPr lang="en-US" dirty="0" smtClean="0">
                <a:solidFill>
                  <a:schemeClr val="accent2">
                    <a:lumMod val="75000"/>
                  </a:schemeClr>
                </a:solidFill>
              </a:rPr>
              <a:t>Emerging CESD Themes</a:t>
            </a:r>
          </a:p>
          <a:p>
            <a:pPr lvl="1"/>
            <a:r>
              <a:rPr lang="en-US" dirty="0" smtClean="0">
                <a:solidFill>
                  <a:schemeClr val="accent2">
                    <a:lumMod val="75000"/>
                  </a:schemeClr>
                </a:solidFill>
              </a:rPr>
              <a:t>Issues and Trends and BIG IDEAS Gallery Walk</a:t>
            </a:r>
          </a:p>
          <a:p>
            <a:pPr lvl="1"/>
            <a:r>
              <a:rPr lang="en-US" dirty="0" smtClean="0">
                <a:solidFill>
                  <a:schemeClr val="accent2">
                    <a:lumMod val="75000"/>
                  </a:schemeClr>
                </a:solidFill>
              </a:rPr>
              <a:t>Image 2030</a:t>
            </a:r>
          </a:p>
          <a:p>
            <a:pPr lvl="1"/>
            <a:r>
              <a:rPr lang="en-US" dirty="0" smtClean="0">
                <a:solidFill>
                  <a:schemeClr val="accent2">
                    <a:lumMod val="75000"/>
                  </a:schemeClr>
                </a:solidFill>
              </a:rPr>
              <a:t>Detecting the Vision</a:t>
            </a:r>
          </a:p>
          <a:p>
            <a:pPr lvl="1"/>
            <a:r>
              <a:rPr lang="en-US" dirty="0" smtClean="0">
                <a:solidFill>
                  <a:schemeClr val="accent2">
                    <a:lumMod val="75000"/>
                  </a:schemeClr>
                </a:solidFill>
              </a:rPr>
              <a:t>Visioning Together</a:t>
            </a:r>
          </a:p>
          <a:p>
            <a:pPr>
              <a:buNone/>
            </a:pPr>
            <a:r>
              <a:rPr lang="en-US" dirty="0" smtClean="0">
                <a:solidFill>
                  <a:schemeClr val="accent2">
                    <a:lumMod val="75000"/>
                  </a:schemeClr>
                </a:solidFill>
              </a:rPr>
              <a:t>Stage IV</a:t>
            </a:r>
          </a:p>
          <a:p>
            <a:r>
              <a:rPr lang="en-US" dirty="0" smtClean="0">
                <a:solidFill>
                  <a:schemeClr val="accent2">
                    <a:lumMod val="75000"/>
                  </a:schemeClr>
                </a:solidFill>
              </a:rPr>
              <a:t>What Matters at CESD</a:t>
            </a:r>
          </a:p>
          <a:p>
            <a:pPr lvl="1"/>
            <a:r>
              <a:rPr lang="en-US" dirty="0" smtClean="0">
                <a:solidFill>
                  <a:schemeClr val="accent2">
                    <a:lumMod val="75000"/>
                  </a:schemeClr>
                </a:solidFill>
              </a:rPr>
              <a:t>Next Steps</a:t>
            </a:r>
          </a:p>
          <a:p>
            <a:pPr lvl="1"/>
            <a:r>
              <a:rPr lang="en-US" dirty="0" smtClean="0">
                <a:solidFill>
                  <a:schemeClr val="accent2">
                    <a:lumMod val="75000"/>
                  </a:schemeClr>
                </a:solidFill>
              </a:rPr>
              <a:t>Closing Remarks</a:t>
            </a:r>
          </a:p>
          <a:p>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Personal Experience</a:t>
            </a:r>
            <a:endParaRPr lang="en-US" dirty="0"/>
          </a:p>
        </p:txBody>
      </p:sp>
      <p:sp>
        <p:nvSpPr>
          <p:cNvPr id="3" name="Content Placeholder 2"/>
          <p:cNvSpPr>
            <a:spLocks noGrp="1"/>
          </p:cNvSpPr>
          <p:nvPr>
            <p:ph sz="half" idx="1"/>
          </p:nvPr>
        </p:nvSpPr>
        <p:spPr>
          <a:xfrm>
            <a:off x="0" y="1928802"/>
            <a:ext cx="4495800" cy="4426122"/>
          </a:xfrm>
        </p:spPr>
        <p:txBody>
          <a:bodyPr>
            <a:noAutofit/>
          </a:bodyPr>
          <a:lstStyle/>
          <a:p>
            <a:pPr>
              <a:buNone/>
            </a:pPr>
            <a:r>
              <a:rPr lang="en-US" sz="2000" b="1" dirty="0" smtClean="0">
                <a:solidFill>
                  <a:schemeClr val="accent1">
                    <a:lumMod val="50000"/>
                  </a:schemeClr>
                </a:solidFill>
                <a:latin typeface="Comic Sans MS" pitchFamily="66" charset="0"/>
              </a:rPr>
              <a:t>Deer Meadow Mission</a:t>
            </a:r>
          </a:p>
          <a:p>
            <a:pPr>
              <a:buNone/>
            </a:pPr>
            <a:r>
              <a:rPr lang="en-US" sz="2000" b="1" dirty="0" smtClean="0">
                <a:solidFill>
                  <a:schemeClr val="accent1">
                    <a:lumMod val="50000"/>
                  </a:schemeClr>
                </a:solidFill>
                <a:latin typeface="Comic Sans MS" pitchFamily="66" charset="0"/>
              </a:rPr>
              <a:t>	Deer Meadow School strives to create a secure, challenging learning community focusing on academic excellence, respect, cooperation and a sense of belonging. This environment will enable us to develop an awareness of self and our obligations to the global community.</a:t>
            </a:r>
          </a:p>
          <a:p>
            <a:pPr>
              <a:buNone/>
            </a:pPr>
            <a:endParaRPr lang="en-US" sz="2000" b="1" dirty="0" smtClean="0">
              <a:solidFill>
                <a:schemeClr val="accent1">
                  <a:lumMod val="50000"/>
                </a:schemeClr>
              </a:solidFill>
              <a:latin typeface="Comic Sans MS" pitchFamily="66" charset="0"/>
            </a:endParaRPr>
          </a:p>
          <a:p>
            <a:pPr>
              <a:buNone/>
            </a:pPr>
            <a:r>
              <a:rPr lang="en-US" sz="2000" b="1" dirty="0" smtClean="0">
                <a:solidFill>
                  <a:schemeClr val="accent1">
                    <a:lumMod val="50000"/>
                  </a:schemeClr>
                </a:solidFill>
                <a:latin typeface="Comic Sans MS" pitchFamily="66" charset="0"/>
              </a:rPr>
              <a:t>Deer Meadow Signature Line</a:t>
            </a:r>
          </a:p>
          <a:p>
            <a:pPr>
              <a:buNone/>
            </a:pPr>
            <a:r>
              <a:rPr lang="en-US" sz="2000" b="1" i="1" dirty="0" smtClean="0">
                <a:solidFill>
                  <a:schemeClr val="accent1">
                    <a:lumMod val="50000"/>
                  </a:schemeClr>
                </a:solidFill>
                <a:latin typeface="Comic Sans MS" pitchFamily="66" charset="0"/>
              </a:rPr>
              <a:t>   Building Dreams</a:t>
            </a:r>
            <a:endParaRPr lang="en-US" sz="2000" i="1" dirty="0" smtClean="0">
              <a:solidFill>
                <a:schemeClr val="accent1">
                  <a:lumMod val="50000"/>
                </a:schemeClr>
              </a:solidFill>
              <a:latin typeface="Comic Sans MS" pitchFamily="66" charset="0"/>
            </a:endParaRPr>
          </a:p>
          <a:p>
            <a:endParaRPr lang="en-US" sz="2000" dirty="0">
              <a:latin typeface="Comic Sans MS" pitchFamily="66" charset="0"/>
            </a:endParaRPr>
          </a:p>
        </p:txBody>
      </p:sp>
      <p:sp>
        <p:nvSpPr>
          <p:cNvPr id="4" name="Content Placeholder 3"/>
          <p:cNvSpPr>
            <a:spLocks noGrp="1"/>
          </p:cNvSpPr>
          <p:nvPr>
            <p:ph sz="half" idx="2"/>
          </p:nvPr>
        </p:nvSpPr>
        <p:spPr>
          <a:xfrm>
            <a:off x="4500562" y="1857364"/>
            <a:ext cx="4643438" cy="4786346"/>
          </a:xfrm>
        </p:spPr>
        <p:txBody>
          <a:bodyPr>
            <a:normAutofit fontScale="70000" lnSpcReduction="20000"/>
          </a:bodyPr>
          <a:lstStyle/>
          <a:p>
            <a:pPr>
              <a:buNone/>
            </a:pPr>
            <a:r>
              <a:rPr lang="en-US" sz="2800" b="1" dirty="0" smtClean="0">
                <a:solidFill>
                  <a:schemeClr val="accent1">
                    <a:lumMod val="50000"/>
                  </a:schemeClr>
                </a:solidFill>
              </a:rPr>
              <a:t>CLC Mission</a:t>
            </a:r>
          </a:p>
          <a:p>
            <a:pPr>
              <a:buNone/>
            </a:pPr>
            <a:r>
              <a:rPr lang="en-US" sz="2800" b="1" dirty="0" smtClean="0">
                <a:solidFill>
                  <a:schemeClr val="accent1">
                    <a:lumMod val="50000"/>
                  </a:schemeClr>
                </a:solidFill>
              </a:rPr>
              <a:t>    To create a universally recognized model for enhancing rural community capacity, through meaningful partnerships, that ensures seamless, quality, accessible and innovative education for all learners. </a:t>
            </a:r>
          </a:p>
          <a:p>
            <a:pPr>
              <a:buNone/>
            </a:pPr>
            <a:endParaRPr lang="en-US" sz="2800" b="1" dirty="0" smtClean="0">
              <a:solidFill>
                <a:schemeClr val="accent1">
                  <a:lumMod val="50000"/>
                </a:schemeClr>
              </a:solidFill>
            </a:endParaRPr>
          </a:p>
          <a:p>
            <a:pPr>
              <a:buNone/>
            </a:pPr>
            <a:r>
              <a:rPr lang="en-US" sz="2800" b="1" dirty="0" smtClean="0">
                <a:solidFill>
                  <a:schemeClr val="accent1">
                    <a:lumMod val="50000"/>
                  </a:schemeClr>
                </a:solidFill>
              </a:rPr>
              <a:t>CLC Vision</a:t>
            </a:r>
          </a:p>
          <a:p>
            <a:pPr>
              <a:buNone/>
            </a:pPr>
            <a:r>
              <a:rPr lang="en-US" sz="2800" b="1" dirty="0" smtClean="0">
                <a:solidFill>
                  <a:schemeClr val="accent1">
                    <a:lumMod val="50000"/>
                  </a:schemeClr>
                </a:solidFill>
              </a:rPr>
              <a:t>     Indisputably recognized as a leading educational environment, in personalizing success for all learners in their community. </a:t>
            </a:r>
          </a:p>
          <a:p>
            <a:pPr>
              <a:buNone/>
            </a:pPr>
            <a:endParaRPr lang="en-US" sz="2800" b="1" dirty="0" smtClean="0">
              <a:solidFill>
                <a:schemeClr val="accent1">
                  <a:lumMod val="50000"/>
                </a:schemeClr>
              </a:solidFill>
            </a:endParaRPr>
          </a:p>
          <a:p>
            <a:pPr>
              <a:buNone/>
            </a:pPr>
            <a:r>
              <a:rPr lang="en-US" sz="2800" b="1" dirty="0" smtClean="0">
                <a:solidFill>
                  <a:schemeClr val="accent1">
                    <a:lumMod val="50000"/>
                  </a:schemeClr>
                </a:solidFill>
              </a:rPr>
              <a:t>Signature Line</a:t>
            </a:r>
          </a:p>
          <a:p>
            <a:pPr>
              <a:buNone/>
            </a:pPr>
            <a:r>
              <a:rPr lang="en-US" sz="2800" b="1" dirty="0" smtClean="0">
                <a:solidFill>
                  <a:schemeClr val="accent1">
                    <a:lumMod val="50000"/>
                  </a:schemeClr>
                </a:solidFill>
              </a:rPr>
              <a:t>  Growing Together, Learning Forever</a:t>
            </a:r>
            <a:endParaRPr lang="en-US" b="1"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Welcome to our Leaders!</a:t>
            </a:r>
            <a:endParaRPr lang="en-US" dirty="0"/>
          </a:p>
        </p:txBody>
      </p:sp>
      <p:pic>
        <p:nvPicPr>
          <p:cNvPr id="1026" name="Picture 2" descr="D:\Documents and Settings\dnegropontes\Local Settings\Temporary Internet Files\Content.IE5\GJO496TC\MC910217350[1].wmf"/>
          <p:cNvPicPr>
            <a:picLocks noGrp="1" noChangeAspect="1" noChangeArrowheads="1"/>
          </p:cNvPicPr>
          <p:nvPr>
            <p:ph idx="1"/>
          </p:nvPr>
        </p:nvPicPr>
        <p:blipFill>
          <a:blip r:embed="rId3"/>
          <a:srcRect/>
          <a:stretch>
            <a:fillRect/>
          </a:stretch>
        </p:blipFill>
        <p:spPr bwMode="auto">
          <a:xfrm>
            <a:off x="1857356" y="1826911"/>
            <a:ext cx="5944050" cy="4173857"/>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066800"/>
            <a:ext cx="7915276" cy="1255711"/>
          </a:xfrm>
        </p:spPr>
        <p:txBody>
          <a:bodyPr>
            <a:normAutofit fontScale="90000"/>
          </a:bodyPr>
          <a:lstStyle/>
          <a:p>
            <a:r>
              <a:rPr lang="en-US" dirty="0" smtClean="0"/>
              <a:t> </a:t>
            </a:r>
            <a:r>
              <a:rPr lang="en-US" b="1" dirty="0" smtClean="0">
                <a:solidFill>
                  <a:schemeClr val="tx1"/>
                </a:solidFill>
              </a:rPr>
              <a:t>Board Visioning Principles</a:t>
            </a:r>
            <a:r>
              <a:rPr lang="en-US" dirty="0" smtClean="0">
                <a:solidFill>
                  <a:schemeClr val="accent2">
                    <a:lumMod val="75000"/>
                  </a:schemeClr>
                </a:solidFill>
              </a:rPr>
              <a:t/>
            </a:r>
            <a:br>
              <a:rPr lang="en-US" dirty="0" smtClean="0">
                <a:solidFill>
                  <a:schemeClr val="accent2">
                    <a:lumMod val="75000"/>
                  </a:schemeClr>
                </a:solidFill>
              </a:rPr>
            </a:br>
            <a:endParaRPr lang="en-US" dirty="0">
              <a:solidFill>
                <a:schemeClr val="accent2">
                  <a:lumMod val="75000"/>
                </a:schemeClr>
              </a:solidFill>
            </a:endParaRPr>
          </a:p>
        </p:txBody>
      </p:sp>
      <p:sp>
        <p:nvSpPr>
          <p:cNvPr id="3" name="Subtitle 2"/>
          <p:cNvSpPr>
            <a:spLocks noGrp="1"/>
          </p:cNvSpPr>
          <p:nvPr>
            <p:ph type="subTitle" idx="1"/>
          </p:nvPr>
        </p:nvSpPr>
        <p:spPr>
          <a:xfrm>
            <a:off x="0" y="1285860"/>
            <a:ext cx="8929718" cy="5357850"/>
          </a:xfrm>
        </p:spPr>
        <p:txBody>
          <a:bodyPr>
            <a:normAutofit/>
          </a:bodyPr>
          <a:lstStyle/>
          <a:p>
            <a:r>
              <a:rPr lang="en-US" sz="1100" dirty="0" smtClean="0"/>
              <a:t> </a:t>
            </a:r>
          </a:p>
          <a:p>
            <a:pPr algn="l"/>
            <a:r>
              <a:rPr lang="en-US" sz="2000" dirty="0" smtClean="0"/>
              <a:t>The project will be guided by the following visioning principles which have been endorsed by the CESD Board:</a:t>
            </a:r>
          </a:p>
          <a:p>
            <a:pPr lvl="0" algn="l">
              <a:buFont typeface="Arial" pitchFamily="34" charset="0"/>
              <a:buChar char="•"/>
            </a:pPr>
            <a:r>
              <a:rPr lang="en-US" sz="2000" dirty="0" smtClean="0"/>
              <a:t>Expect a new vision to be largely based on </a:t>
            </a:r>
            <a:r>
              <a:rPr lang="en-US" sz="2000" u="sng" dirty="0" smtClean="0"/>
              <a:t>sound educational research</a:t>
            </a:r>
          </a:p>
          <a:p>
            <a:pPr lvl="0" algn="l">
              <a:buFont typeface="Arial" pitchFamily="34" charset="0"/>
              <a:buChar char="•"/>
            </a:pPr>
            <a:r>
              <a:rPr lang="en-US" sz="2000" dirty="0" smtClean="0"/>
              <a:t>Expect </a:t>
            </a:r>
            <a:r>
              <a:rPr lang="en-US" sz="2000" u="sng" dirty="0" smtClean="0"/>
              <a:t>authentic engagement </a:t>
            </a:r>
            <a:r>
              <a:rPr lang="en-US" sz="2000" dirty="0" smtClean="0"/>
              <a:t>at all levels </a:t>
            </a:r>
          </a:p>
          <a:p>
            <a:pPr lvl="0" algn="l">
              <a:buFont typeface="Arial" pitchFamily="34" charset="0"/>
              <a:buChar char="•"/>
            </a:pPr>
            <a:r>
              <a:rPr lang="en-US" sz="2000" dirty="0" smtClean="0"/>
              <a:t>Expect your leaders to </a:t>
            </a:r>
            <a:r>
              <a:rPr lang="en-US" sz="2000" u="sng" dirty="0" smtClean="0"/>
              <a:t>build commitment </a:t>
            </a:r>
            <a:r>
              <a:rPr lang="en-US" sz="2000" dirty="0" smtClean="0"/>
              <a:t>rather than compliance</a:t>
            </a:r>
          </a:p>
          <a:p>
            <a:pPr lvl="0" algn="l">
              <a:buFont typeface="Arial" pitchFamily="34" charset="0"/>
              <a:buChar char="•"/>
            </a:pPr>
            <a:r>
              <a:rPr lang="en-US" sz="2000" dirty="0" smtClean="0"/>
              <a:t>Expect </a:t>
            </a:r>
            <a:r>
              <a:rPr lang="en-US" sz="2000" u="sng" dirty="0" smtClean="0"/>
              <a:t>changes</a:t>
            </a:r>
            <a:r>
              <a:rPr lang="en-US" sz="2000" dirty="0" smtClean="0"/>
              <a:t> that flow from a new vision to be driven by a </a:t>
            </a:r>
            <a:r>
              <a:rPr lang="en-US" sz="2000" u="sng" dirty="0" smtClean="0"/>
              <a:t>compelling purpose and a compelling need</a:t>
            </a:r>
          </a:p>
          <a:p>
            <a:pPr lvl="0" algn="l">
              <a:buFont typeface="Arial" pitchFamily="34" charset="0"/>
              <a:buChar char="•"/>
            </a:pPr>
            <a:r>
              <a:rPr lang="en-US" sz="2000" dirty="0" smtClean="0"/>
              <a:t>Expect </a:t>
            </a:r>
            <a:r>
              <a:rPr lang="en-US" sz="2000" u="sng" dirty="0" smtClean="0"/>
              <a:t>alignment</a:t>
            </a:r>
            <a:r>
              <a:rPr lang="en-US" sz="2000" dirty="0" smtClean="0"/>
              <a:t> throughout our learning organization</a:t>
            </a:r>
          </a:p>
          <a:p>
            <a:pPr lvl="0" algn="l">
              <a:buFont typeface="Arial" pitchFamily="34" charset="0"/>
              <a:buChar char="•"/>
            </a:pPr>
            <a:r>
              <a:rPr lang="en-US" sz="2000" dirty="0" smtClean="0"/>
              <a:t>Expect </a:t>
            </a:r>
            <a:r>
              <a:rPr lang="en-US" sz="2000" u="sng" dirty="0" smtClean="0"/>
              <a:t>autonomy</a:t>
            </a:r>
            <a:r>
              <a:rPr lang="en-US" sz="2000" dirty="0" smtClean="0"/>
              <a:t> to be defined </a:t>
            </a:r>
            <a:r>
              <a:rPr lang="en-US" sz="2000" u="sng" dirty="0" smtClean="0"/>
              <a:t>appropriate</a:t>
            </a:r>
            <a:r>
              <a:rPr lang="en-US" sz="2000" dirty="0" smtClean="0"/>
              <a:t>ly </a:t>
            </a:r>
          </a:p>
          <a:p>
            <a:pPr lvl="0" algn="l">
              <a:buFont typeface="Arial" pitchFamily="34" charset="0"/>
              <a:buChar char="•"/>
            </a:pPr>
            <a:r>
              <a:rPr lang="en-US" sz="2000" dirty="0" smtClean="0"/>
              <a:t>Expect us to build in </a:t>
            </a:r>
            <a:r>
              <a:rPr lang="en-US" sz="2000" u="sng" dirty="0" smtClean="0"/>
              <a:t>natural, effective accountability </a:t>
            </a:r>
            <a:r>
              <a:rPr lang="en-US" sz="2000" dirty="0" smtClean="0"/>
              <a:t>processes that are fair and effective </a:t>
            </a:r>
          </a:p>
          <a:p>
            <a:pPr lvl="0" algn="l">
              <a:buFont typeface="Arial" pitchFamily="34" charset="0"/>
              <a:buChar char="•"/>
            </a:pPr>
            <a:r>
              <a:rPr lang="en-US" sz="2000" dirty="0" smtClean="0"/>
              <a:t>Expect regular “</a:t>
            </a:r>
            <a:r>
              <a:rPr lang="en-US" sz="2000" u="sng" dirty="0" smtClean="0"/>
              <a:t>visioning” updates </a:t>
            </a:r>
            <a:r>
              <a:rPr lang="en-US" sz="2000" dirty="0" smtClean="0"/>
              <a:t>from your Superintendent and Board members on the guiding coalition throughout this process.</a:t>
            </a:r>
          </a:p>
          <a:p>
            <a:pPr lvl="0" algn="l">
              <a:buFont typeface="Arial" pitchFamily="34" charset="0"/>
              <a:buChar char="•"/>
            </a:pPr>
            <a:endParaRPr lang="en-US" sz="2000" dirty="0" smtClean="0"/>
          </a:p>
          <a:p>
            <a:pPr lvl="0" algn="l">
              <a:buFont typeface="Arial" pitchFamily="34" charset="0"/>
              <a:buChar char="•"/>
            </a:pPr>
            <a:endParaRPr lang="en-US" sz="2000" dirty="0" smtClean="0"/>
          </a:p>
          <a:p>
            <a:pPr algn="l">
              <a:buFont typeface="Arial" pitchFamily="34" charset="0"/>
              <a:buChar char="•"/>
            </a:pPr>
            <a:endParaRPr lang="en-US" sz="2000" dirty="0" smtClean="0"/>
          </a:p>
          <a:p>
            <a:endParaRPr lang="en-US" dirty="0"/>
          </a:p>
        </p:txBody>
      </p:sp>
      <p:sp>
        <p:nvSpPr>
          <p:cNvPr id="4" name="TextBox 3"/>
          <p:cNvSpPr txBox="1"/>
          <p:nvPr/>
        </p:nvSpPr>
        <p:spPr>
          <a:xfrm>
            <a:off x="762000" y="228600"/>
            <a:ext cx="7467600" cy="369332"/>
          </a:xfrm>
          <a:prstGeom prst="rect">
            <a:avLst/>
          </a:prstGeom>
          <a:noFill/>
        </p:spPr>
        <p:txBody>
          <a:bodyPr wrap="square" rtlCol="0">
            <a:spAutoFit/>
          </a:bodyPr>
          <a:lstStyle/>
          <a:p>
            <a:pPr algn="ctr"/>
            <a:r>
              <a:rPr lang="en-US" b="1" dirty="0" smtClean="0"/>
              <a:t>Visioning  - Now  - 2015 - 2030</a:t>
            </a:r>
            <a:endParaRPr lang="en-US"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CC00"/>
                </a:solidFill>
                <a:latin typeface="Blackadder ITC" pitchFamily="82" charset="0"/>
              </a:rPr>
              <a:t/>
            </a:r>
            <a:br>
              <a:rPr lang="en-US" dirty="0" smtClean="0">
                <a:solidFill>
                  <a:srgbClr val="00CC00"/>
                </a:solidFill>
                <a:latin typeface="Blackadder ITC" pitchFamily="82" charset="0"/>
              </a:rPr>
            </a:br>
            <a:endParaRPr lang="en-US" dirty="0"/>
          </a:p>
        </p:txBody>
      </p:sp>
      <p:sp>
        <p:nvSpPr>
          <p:cNvPr id="4" name="Text Placeholder 3"/>
          <p:cNvSpPr>
            <a:spLocks noGrp="1"/>
          </p:cNvSpPr>
          <p:nvPr>
            <p:ph type="body" sz="half" idx="2"/>
          </p:nvPr>
        </p:nvSpPr>
        <p:spPr>
          <a:xfrm>
            <a:off x="285720" y="785794"/>
            <a:ext cx="2714644" cy="5357850"/>
          </a:xfrm>
        </p:spPr>
        <p:txBody>
          <a:bodyPr>
            <a:normAutofit/>
          </a:bodyPr>
          <a:lstStyle/>
          <a:p>
            <a:pPr algn="ctr"/>
            <a:r>
              <a:rPr lang="en-US" sz="3600" b="1" dirty="0" smtClean="0">
                <a:solidFill>
                  <a:schemeClr val="accent2">
                    <a:lumMod val="50000"/>
                  </a:schemeClr>
                </a:solidFill>
                <a:latin typeface="Blackadder ITC" pitchFamily="82" charset="0"/>
              </a:rPr>
              <a:t>“</a:t>
            </a:r>
            <a:r>
              <a:rPr lang="en-US" sz="2400" b="1" dirty="0" smtClean="0">
                <a:solidFill>
                  <a:schemeClr val="accent2">
                    <a:lumMod val="50000"/>
                  </a:schemeClr>
                </a:solidFill>
                <a:latin typeface="Bradley Hand ITC" pitchFamily="66" charset="0"/>
                <a:cs typeface="Aharoni" pitchFamily="2" charset="-79"/>
              </a:rPr>
              <a:t>Participants”  in the visioning process and “Ambassadors” to our learning community. </a:t>
            </a:r>
          </a:p>
          <a:p>
            <a:pPr algn="ctr"/>
            <a:endParaRPr lang="en-US" sz="2400" b="1" dirty="0" smtClean="0">
              <a:solidFill>
                <a:schemeClr val="accent2">
                  <a:lumMod val="50000"/>
                </a:schemeClr>
              </a:solidFill>
              <a:latin typeface="Bradley Hand ITC" pitchFamily="66" charset="0"/>
              <a:cs typeface="Aharoni" pitchFamily="2" charset="-79"/>
            </a:endParaRPr>
          </a:p>
          <a:p>
            <a:pPr algn="ctr"/>
            <a:r>
              <a:rPr lang="en-US" sz="2400" b="1" dirty="0" smtClean="0">
                <a:solidFill>
                  <a:schemeClr val="accent2">
                    <a:lumMod val="50000"/>
                  </a:schemeClr>
                </a:solidFill>
                <a:latin typeface="Bradley Hand ITC" pitchFamily="66" charset="0"/>
                <a:cs typeface="Aharoni" pitchFamily="2" charset="-79"/>
              </a:rPr>
              <a:t>The Guiding Coalition.</a:t>
            </a:r>
          </a:p>
          <a:p>
            <a:endParaRPr lang="en-US" dirty="0">
              <a:solidFill>
                <a:schemeClr val="accent2">
                  <a:lumMod val="50000"/>
                </a:schemeClr>
              </a:solidFill>
            </a:endParaRPr>
          </a:p>
        </p:txBody>
      </p:sp>
      <p:pic>
        <p:nvPicPr>
          <p:cNvPr id="5" name="Picture Placeholder 4" descr="Guiding Coalition WEB.jpg"/>
          <p:cNvPicPr>
            <a:picLocks noGrp="1" noChangeAspect="1"/>
          </p:cNvPicPr>
          <p:nvPr>
            <p:ph type="pic" idx="1"/>
          </p:nvPr>
        </p:nvPicPr>
        <p:blipFill>
          <a:blip r:embed="rId3"/>
          <a:srcRect l="21020" r="21020"/>
          <a:stretch>
            <a:fillRect/>
          </a:stretch>
        </p:blipFill>
        <p:spPr>
          <a:xfrm rot="420000">
            <a:off x="3373972" y="1133974"/>
            <a:ext cx="4791129" cy="4079575"/>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p:cNvSpPr/>
          <p:nvPr/>
        </p:nvSpPr>
        <p:spPr>
          <a:xfrm>
            <a:off x="3286116" y="1785926"/>
            <a:ext cx="3286148" cy="2928958"/>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b="1" dirty="0" smtClean="0">
                <a:solidFill>
                  <a:schemeClr val="bg1"/>
                </a:solidFill>
              </a:rPr>
              <a:t>Guiding Coalition </a:t>
            </a:r>
            <a:endParaRPr lang="en-US" sz="1700" b="1" dirty="0">
              <a:solidFill>
                <a:schemeClr val="bg1"/>
              </a:solidFill>
            </a:endParaRPr>
          </a:p>
        </p:txBody>
      </p:sp>
      <p:sp>
        <p:nvSpPr>
          <p:cNvPr id="4" name="TextBox 3"/>
          <p:cNvSpPr txBox="1"/>
          <p:nvPr/>
        </p:nvSpPr>
        <p:spPr>
          <a:xfrm>
            <a:off x="1285852" y="714356"/>
            <a:ext cx="2571768" cy="584775"/>
          </a:xfrm>
          <a:prstGeom prst="rect">
            <a:avLst/>
          </a:prstGeom>
          <a:noFill/>
        </p:spPr>
        <p:txBody>
          <a:bodyPr wrap="square" rtlCol="0">
            <a:spAutoFit/>
          </a:bodyPr>
          <a:lstStyle/>
          <a:p>
            <a:r>
              <a:rPr lang="en-US" sz="1600" b="1" dirty="0" smtClean="0">
                <a:solidFill>
                  <a:schemeClr val="accent1">
                    <a:lumMod val="50000"/>
                  </a:schemeClr>
                </a:solidFill>
              </a:rPr>
              <a:t>School    Administrators</a:t>
            </a:r>
          </a:p>
          <a:p>
            <a:r>
              <a:rPr lang="en-US" sz="1600" b="1" dirty="0" smtClean="0">
                <a:solidFill>
                  <a:schemeClr val="accent1">
                    <a:lumMod val="50000"/>
                  </a:schemeClr>
                </a:solidFill>
              </a:rPr>
              <a:t>  Team (SAT)</a:t>
            </a:r>
            <a:endParaRPr lang="en-US" sz="1600" b="1" dirty="0">
              <a:solidFill>
                <a:schemeClr val="accent1">
                  <a:lumMod val="50000"/>
                </a:schemeClr>
              </a:solidFill>
            </a:endParaRPr>
          </a:p>
        </p:txBody>
      </p:sp>
      <p:sp>
        <p:nvSpPr>
          <p:cNvPr id="5" name="TextBox 4"/>
          <p:cNvSpPr txBox="1"/>
          <p:nvPr/>
        </p:nvSpPr>
        <p:spPr>
          <a:xfrm>
            <a:off x="2357422" y="6000768"/>
            <a:ext cx="4286280" cy="348079"/>
          </a:xfrm>
          <a:prstGeom prst="rect">
            <a:avLst/>
          </a:prstGeom>
          <a:noFill/>
        </p:spPr>
        <p:txBody>
          <a:bodyPr wrap="square" rtlCol="0">
            <a:spAutoFit/>
          </a:bodyPr>
          <a:lstStyle/>
          <a:p>
            <a:r>
              <a:rPr lang="en-US" sz="1600" b="1" dirty="0" smtClean="0">
                <a:solidFill>
                  <a:schemeClr val="accent1">
                    <a:lumMod val="50000"/>
                  </a:schemeClr>
                </a:solidFill>
              </a:rPr>
              <a:t>Central Office Leadership Team (COLT)</a:t>
            </a:r>
            <a:endParaRPr lang="en-US" sz="1600" b="1" dirty="0">
              <a:solidFill>
                <a:schemeClr val="accent1">
                  <a:lumMod val="50000"/>
                </a:schemeClr>
              </a:solidFill>
            </a:endParaRPr>
          </a:p>
        </p:txBody>
      </p:sp>
      <p:sp>
        <p:nvSpPr>
          <p:cNvPr id="6" name="TextBox 5"/>
          <p:cNvSpPr txBox="1"/>
          <p:nvPr/>
        </p:nvSpPr>
        <p:spPr>
          <a:xfrm>
            <a:off x="6715140" y="1000108"/>
            <a:ext cx="2214578" cy="338554"/>
          </a:xfrm>
          <a:prstGeom prst="rect">
            <a:avLst/>
          </a:prstGeom>
          <a:noFill/>
        </p:spPr>
        <p:txBody>
          <a:bodyPr wrap="square" rtlCol="0">
            <a:spAutoFit/>
          </a:bodyPr>
          <a:lstStyle/>
          <a:p>
            <a:r>
              <a:rPr lang="en-US" sz="1600" b="1" dirty="0" smtClean="0">
                <a:solidFill>
                  <a:schemeClr val="accent1">
                    <a:lumMod val="50000"/>
                  </a:schemeClr>
                </a:solidFill>
              </a:rPr>
              <a:t>Board of Trustees</a:t>
            </a:r>
            <a:endParaRPr lang="en-US" sz="1600" b="1" dirty="0">
              <a:solidFill>
                <a:schemeClr val="accent1">
                  <a:lumMod val="50000"/>
                </a:schemeClr>
              </a:solidFill>
            </a:endParaRPr>
          </a:p>
        </p:txBody>
      </p:sp>
      <p:sp>
        <p:nvSpPr>
          <p:cNvPr id="7" name="TextBox 6"/>
          <p:cNvSpPr txBox="1"/>
          <p:nvPr/>
        </p:nvSpPr>
        <p:spPr>
          <a:xfrm>
            <a:off x="6500826" y="4429132"/>
            <a:ext cx="1643074" cy="584775"/>
          </a:xfrm>
          <a:prstGeom prst="rect">
            <a:avLst/>
          </a:prstGeom>
          <a:noFill/>
        </p:spPr>
        <p:txBody>
          <a:bodyPr wrap="square" rtlCol="0">
            <a:spAutoFit/>
          </a:bodyPr>
          <a:lstStyle/>
          <a:p>
            <a:r>
              <a:rPr lang="en-US" sz="1600" b="1" dirty="0" smtClean="0">
                <a:solidFill>
                  <a:schemeClr val="accent1">
                    <a:lumMod val="50000"/>
                  </a:schemeClr>
                </a:solidFill>
              </a:rPr>
              <a:t>School Councils </a:t>
            </a:r>
            <a:endParaRPr lang="en-US" sz="1600" b="1" dirty="0">
              <a:solidFill>
                <a:schemeClr val="accent1">
                  <a:lumMod val="50000"/>
                </a:schemeClr>
              </a:solidFill>
            </a:endParaRPr>
          </a:p>
        </p:txBody>
      </p:sp>
      <p:sp>
        <p:nvSpPr>
          <p:cNvPr id="8" name="TextBox 7"/>
          <p:cNvSpPr txBox="1"/>
          <p:nvPr/>
        </p:nvSpPr>
        <p:spPr>
          <a:xfrm>
            <a:off x="6715140" y="1500174"/>
            <a:ext cx="1785950" cy="1077218"/>
          </a:xfrm>
          <a:prstGeom prst="rect">
            <a:avLst/>
          </a:prstGeom>
          <a:noFill/>
        </p:spPr>
        <p:txBody>
          <a:bodyPr wrap="square" rtlCol="0">
            <a:spAutoFit/>
          </a:bodyPr>
          <a:lstStyle/>
          <a:p>
            <a:r>
              <a:rPr lang="en-US" sz="1600" b="1" dirty="0" smtClean="0">
                <a:solidFill>
                  <a:schemeClr val="accent1">
                    <a:lumMod val="50000"/>
                  </a:schemeClr>
                </a:solidFill>
              </a:rPr>
              <a:t>CESD Departments  and Programs (DOS)</a:t>
            </a:r>
            <a:endParaRPr lang="en-US" sz="1600" b="1" dirty="0">
              <a:solidFill>
                <a:schemeClr val="accent1">
                  <a:lumMod val="50000"/>
                </a:schemeClr>
              </a:solidFill>
            </a:endParaRPr>
          </a:p>
        </p:txBody>
      </p:sp>
      <p:sp>
        <p:nvSpPr>
          <p:cNvPr id="9" name="TextBox 8"/>
          <p:cNvSpPr txBox="1"/>
          <p:nvPr/>
        </p:nvSpPr>
        <p:spPr>
          <a:xfrm>
            <a:off x="1285852" y="4786322"/>
            <a:ext cx="2428892" cy="830997"/>
          </a:xfrm>
          <a:prstGeom prst="rect">
            <a:avLst/>
          </a:prstGeom>
          <a:noFill/>
        </p:spPr>
        <p:txBody>
          <a:bodyPr wrap="square" rtlCol="0">
            <a:spAutoFit/>
          </a:bodyPr>
          <a:lstStyle/>
          <a:p>
            <a:r>
              <a:rPr lang="en-US" sz="1600" b="1" dirty="0" smtClean="0">
                <a:solidFill>
                  <a:schemeClr val="accent1">
                    <a:lumMod val="50000"/>
                  </a:schemeClr>
                </a:solidFill>
              </a:rPr>
              <a:t>School Administrators</a:t>
            </a:r>
          </a:p>
          <a:p>
            <a:r>
              <a:rPr lang="en-US" sz="1600" b="1" dirty="0" smtClean="0">
                <a:solidFill>
                  <a:schemeClr val="accent1">
                    <a:lumMod val="50000"/>
                  </a:schemeClr>
                </a:solidFill>
              </a:rPr>
              <a:t>    /Central Office </a:t>
            </a:r>
          </a:p>
          <a:p>
            <a:r>
              <a:rPr lang="en-US" sz="1600" b="1" dirty="0" smtClean="0">
                <a:solidFill>
                  <a:schemeClr val="accent1">
                    <a:lumMod val="50000"/>
                  </a:schemeClr>
                </a:solidFill>
              </a:rPr>
              <a:t>    (ADCOS)</a:t>
            </a:r>
            <a:endParaRPr lang="en-US" sz="1600" b="1" dirty="0">
              <a:solidFill>
                <a:schemeClr val="accent1">
                  <a:lumMod val="50000"/>
                </a:schemeClr>
              </a:solidFill>
            </a:endParaRPr>
          </a:p>
        </p:txBody>
      </p:sp>
      <p:sp>
        <p:nvSpPr>
          <p:cNvPr id="10" name="TextBox 9"/>
          <p:cNvSpPr txBox="1"/>
          <p:nvPr/>
        </p:nvSpPr>
        <p:spPr>
          <a:xfrm>
            <a:off x="7000892" y="3214686"/>
            <a:ext cx="1643074" cy="1323439"/>
          </a:xfrm>
          <a:prstGeom prst="rect">
            <a:avLst/>
          </a:prstGeom>
          <a:noFill/>
        </p:spPr>
        <p:txBody>
          <a:bodyPr wrap="square" rtlCol="0">
            <a:spAutoFit/>
          </a:bodyPr>
          <a:lstStyle/>
          <a:p>
            <a:r>
              <a:rPr lang="en-US" sz="1600" b="1" dirty="0" smtClean="0">
                <a:solidFill>
                  <a:schemeClr val="accent1">
                    <a:lumMod val="50000"/>
                  </a:schemeClr>
                </a:solidFill>
              </a:rPr>
              <a:t>School Staff, </a:t>
            </a:r>
          </a:p>
          <a:p>
            <a:r>
              <a:rPr lang="en-US" sz="1600" b="1" dirty="0" smtClean="0">
                <a:solidFill>
                  <a:schemeClr val="accent1">
                    <a:lumMod val="50000"/>
                  </a:schemeClr>
                </a:solidFill>
              </a:rPr>
              <a:t>   Teachers and</a:t>
            </a:r>
          </a:p>
          <a:p>
            <a:r>
              <a:rPr lang="en-US" sz="1600" b="1" dirty="0" smtClean="0">
                <a:solidFill>
                  <a:schemeClr val="accent1">
                    <a:lumMod val="50000"/>
                  </a:schemeClr>
                </a:solidFill>
              </a:rPr>
              <a:t>   Administration</a:t>
            </a:r>
            <a:endParaRPr lang="en-US" sz="1600" b="1" dirty="0">
              <a:solidFill>
                <a:schemeClr val="accent1">
                  <a:lumMod val="50000"/>
                </a:schemeClr>
              </a:solidFill>
            </a:endParaRPr>
          </a:p>
        </p:txBody>
      </p:sp>
      <p:sp>
        <p:nvSpPr>
          <p:cNvPr id="11" name="Rectangle 10"/>
          <p:cNvSpPr/>
          <p:nvPr/>
        </p:nvSpPr>
        <p:spPr>
          <a:xfrm>
            <a:off x="1928794" y="2071678"/>
            <a:ext cx="1431802" cy="584775"/>
          </a:xfrm>
          <a:prstGeom prst="rect">
            <a:avLst/>
          </a:prstGeom>
        </p:spPr>
        <p:txBody>
          <a:bodyPr wrap="none">
            <a:spAutoFit/>
          </a:bodyPr>
          <a:lstStyle/>
          <a:p>
            <a:r>
              <a:rPr lang="en-US" sz="1600" b="1" dirty="0" smtClean="0">
                <a:solidFill>
                  <a:schemeClr val="accent1">
                    <a:lumMod val="50000"/>
                  </a:schemeClr>
                </a:solidFill>
              </a:rPr>
              <a:t>Community </a:t>
            </a:r>
          </a:p>
          <a:p>
            <a:r>
              <a:rPr lang="en-US" sz="1600" b="1" dirty="0" smtClean="0">
                <a:solidFill>
                  <a:schemeClr val="accent1">
                    <a:lumMod val="50000"/>
                  </a:schemeClr>
                </a:solidFill>
              </a:rPr>
              <a:t>   Members   </a:t>
            </a:r>
            <a:endParaRPr lang="en-US" sz="1600" b="1" dirty="0">
              <a:solidFill>
                <a:schemeClr val="accent1">
                  <a:lumMod val="50000"/>
                </a:schemeClr>
              </a:solidFill>
            </a:endParaRPr>
          </a:p>
        </p:txBody>
      </p:sp>
      <p:sp>
        <p:nvSpPr>
          <p:cNvPr id="12" name="Rectangle 11"/>
          <p:cNvSpPr/>
          <p:nvPr/>
        </p:nvSpPr>
        <p:spPr>
          <a:xfrm>
            <a:off x="1714480" y="3571876"/>
            <a:ext cx="1721946" cy="338554"/>
          </a:xfrm>
          <a:prstGeom prst="rect">
            <a:avLst/>
          </a:prstGeom>
        </p:spPr>
        <p:txBody>
          <a:bodyPr wrap="none">
            <a:spAutoFit/>
          </a:bodyPr>
          <a:lstStyle/>
          <a:p>
            <a:r>
              <a:rPr lang="en-US" sz="1600" b="1" dirty="0" smtClean="0">
                <a:solidFill>
                  <a:schemeClr val="accent1">
                    <a:lumMod val="50000"/>
                  </a:schemeClr>
                </a:solidFill>
              </a:rPr>
              <a:t>Post-secondary</a:t>
            </a:r>
            <a:endParaRPr lang="en-US" sz="1600" b="1" dirty="0">
              <a:solidFill>
                <a:schemeClr val="accent1">
                  <a:lumMod val="50000"/>
                </a:schemeClr>
              </a:solidFill>
            </a:endParaRPr>
          </a:p>
        </p:txBody>
      </p:sp>
      <p:sp>
        <p:nvSpPr>
          <p:cNvPr id="13" name="Rectangle 12"/>
          <p:cNvSpPr/>
          <p:nvPr/>
        </p:nvSpPr>
        <p:spPr>
          <a:xfrm>
            <a:off x="6286512" y="5000636"/>
            <a:ext cx="1370888" cy="584775"/>
          </a:xfrm>
          <a:prstGeom prst="rect">
            <a:avLst/>
          </a:prstGeom>
        </p:spPr>
        <p:txBody>
          <a:bodyPr wrap="none">
            <a:spAutoFit/>
          </a:bodyPr>
          <a:lstStyle/>
          <a:p>
            <a:r>
              <a:rPr lang="en-US" sz="1600" b="1" dirty="0" smtClean="0">
                <a:solidFill>
                  <a:schemeClr val="accent1">
                    <a:lumMod val="50000"/>
                  </a:schemeClr>
                </a:solidFill>
              </a:rPr>
              <a:t>Community </a:t>
            </a:r>
          </a:p>
          <a:p>
            <a:r>
              <a:rPr lang="en-US" sz="1600" b="1" dirty="0" smtClean="0">
                <a:solidFill>
                  <a:schemeClr val="accent1">
                    <a:lumMod val="50000"/>
                  </a:schemeClr>
                </a:solidFill>
              </a:rPr>
              <a:t>    Agencies</a:t>
            </a:r>
            <a:endParaRPr lang="en-US" sz="1600" b="1" dirty="0">
              <a:solidFill>
                <a:schemeClr val="accent1">
                  <a:lumMod val="50000"/>
                </a:schemeClr>
              </a:solidFill>
            </a:endParaRPr>
          </a:p>
        </p:txBody>
      </p:sp>
      <p:sp>
        <p:nvSpPr>
          <p:cNvPr id="15" name="TextBox 14"/>
          <p:cNvSpPr txBox="1"/>
          <p:nvPr/>
        </p:nvSpPr>
        <p:spPr>
          <a:xfrm>
            <a:off x="5072066" y="1000108"/>
            <a:ext cx="1428760" cy="369332"/>
          </a:xfrm>
          <a:prstGeom prst="rect">
            <a:avLst/>
          </a:prstGeom>
          <a:noFill/>
        </p:spPr>
        <p:txBody>
          <a:bodyPr wrap="square" rtlCol="0">
            <a:spAutoFit/>
          </a:bodyPr>
          <a:lstStyle/>
          <a:p>
            <a:r>
              <a:rPr lang="en-US" b="1" dirty="0" smtClean="0">
                <a:solidFill>
                  <a:schemeClr val="accent1">
                    <a:lumMod val="50000"/>
                  </a:schemeClr>
                </a:solidFill>
              </a:rPr>
              <a:t>Parents</a:t>
            </a:r>
            <a:endParaRPr lang="en-US" b="1" dirty="0">
              <a:solidFill>
                <a:schemeClr val="accent1">
                  <a:lumMod val="50000"/>
                </a:schemeClr>
              </a:solidFill>
            </a:endParaRPr>
          </a:p>
        </p:txBody>
      </p:sp>
      <p:sp>
        <p:nvSpPr>
          <p:cNvPr id="16" name="TextBox 15"/>
          <p:cNvSpPr txBox="1"/>
          <p:nvPr/>
        </p:nvSpPr>
        <p:spPr>
          <a:xfrm>
            <a:off x="3500430" y="1142984"/>
            <a:ext cx="1428760" cy="369332"/>
          </a:xfrm>
          <a:prstGeom prst="rect">
            <a:avLst/>
          </a:prstGeom>
          <a:noFill/>
        </p:spPr>
        <p:txBody>
          <a:bodyPr wrap="square" rtlCol="0">
            <a:spAutoFit/>
          </a:bodyPr>
          <a:lstStyle/>
          <a:p>
            <a:r>
              <a:rPr lang="en-US" b="1" dirty="0" smtClean="0">
                <a:solidFill>
                  <a:schemeClr val="accent1">
                    <a:lumMod val="50000"/>
                  </a:schemeClr>
                </a:solidFill>
              </a:rPr>
              <a:t>Students</a:t>
            </a:r>
            <a:endParaRPr lang="en-US" b="1"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0166" y="2071678"/>
            <a:ext cx="4857784" cy="2123658"/>
          </a:xfrm>
          <a:prstGeom prst="rect">
            <a:avLst/>
          </a:prstGeom>
          <a:noFill/>
        </p:spPr>
        <p:txBody>
          <a:bodyPr wrap="square" rtlCol="0">
            <a:spAutoFit/>
          </a:bodyPr>
          <a:lstStyle/>
          <a:p>
            <a:r>
              <a:rPr lang="en-US" sz="4400" b="1" dirty="0" smtClean="0">
                <a:solidFill>
                  <a:schemeClr val="accent2">
                    <a:lumMod val="50000"/>
                  </a:schemeClr>
                </a:solidFill>
                <a:latin typeface="Bradley Hand ITC" pitchFamily="66" charset="0"/>
              </a:rPr>
              <a:t>The CESD Guiding Coalition and Their Work!</a:t>
            </a:r>
            <a:endParaRPr lang="en-US" sz="4400" b="1" dirty="0">
              <a:solidFill>
                <a:schemeClr val="accent2">
                  <a:lumMod val="50000"/>
                </a:schemeClr>
              </a:solidFill>
              <a:latin typeface="Bradley Hand ITC" pitchFamily="66" charset="0"/>
            </a:endParaRPr>
          </a:p>
        </p:txBody>
      </p:sp>
      <p:pic>
        <p:nvPicPr>
          <p:cNvPr id="3" name="Picture 2" descr="Placemat exercise.jpg"/>
          <p:cNvPicPr>
            <a:picLocks noChangeAspect="1"/>
          </p:cNvPicPr>
          <p:nvPr/>
        </p:nvPicPr>
        <p:blipFill>
          <a:blip r:embed="rId3" cstate="print"/>
          <a:stretch>
            <a:fillRect/>
          </a:stretch>
        </p:blipFill>
        <p:spPr>
          <a:xfrm>
            <a:off x="4419600" y="4038600"/>
            <a:ext cx="2854817" cy="1773555"/>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2567</TotalTime>
  <Words>2979</Words>
  <Application>Microsoft Office PowerPoint</Application>
  <PresentationFormat>On-screen Show (4:3)</PresentationFormat>
  <Paragraphs>430</Paragraphs>
  <Slides>40</Slides>
  <Notes>29</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Flow</vt:lpstr>
      <vt:lpstr>Slide 1</vt:lpstr>
      <vt:lpstr>Inspiration</vt:lpstr>
      <vt:lpstr> Essential Question</vt:lpstr>
      <vt:lpstr>Today’s Agenda</vt:lpstr>
      <vt:lpstr>Welcome to our Leaders!</vt:lpstr>
      <vt:lpstr> Board Visioning Principles </vt:lpstr>
      <vt:lpstr> </vt:lpstr>
      <vt:lpstr>Slide 8</vt:lpstr>
      <vt:lpstr>Slide 9</vt:lpstr>
      <vt:lpstr>Conditions for Success Today</vt:lpstr>
      <vt:lpstr>“Give One Get One”</vt:lpstr>
      <vt:lpstr>Slide 12</vt:lpstr>
      <vt:lpstr>Slide 13</vt:lpstr>
      <vt:lpstr>CESD Strategic Planning Process</vt:lpstr>
      <vt:lpstr>Visioning</vt:lpstr>
      <vt:lpstr> Mission</vt:lpstr>
      <vt:lpstr>Mission: CESD Emerging Themes</vt:lpstr>
      <vt:lpstr>“Brainstorming” a Mission Statement</vt:lpstr>
      <vt:lpstr>Brainstorming Process</vt:lpstr>
      <vt:lpstr>Vision</vt:lpstr>
      <vt:lpstr>Sample Visions from Education</vt:lpstr>
      <vt:lpstr>Sample Visions from Business</vt:lpstr>
      <vt:lpstr>More samples….</vt:lpstr>
      <vt:lpstr>Ask the future…..</vt:lpstr>
      <vt:lpstr>     Vision: CESD Emerging Themes</vt:lpstr>
      <vt:lpstr> Issues and Trends Gallery Walk</vt:lpstr>
      <vt:lpstr>Imagine 2030 </vt:lpstr>
      <vt:lpstr> Detecting the Vision</vt:lpstr>
      <vt:lpstr>Visioning Together</vt:lpstr>
      <vt:lpstr>Slide 30</vt:lpstr>
      <vt:lpstr>What Matters at CESD!</vt:lpstr>
      <vt:lpstr>Next Steps</vt:lpstr>
      <vt:lpstr>Colleen and Kurt </vt:lpstr>
      <vt:lpstr>Slide 34</vt:lpstr>
      <vt:lpstr>Slide 35</vt:lpstr>
      <vt:lpstr>Slide 36</vt:lpstr>
      <vt:lpstr>Slide 37</vt:lpstr>
      <vt:lpstr>Slide 38</vt:lpstr>
      <vt:lpstr>Developing the Mission Statement</vt:lpstr>
      <vt:lpstr>Personal Experience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Side Arrows Background</dc:title>
  <dc:creator>www.powerpointstyles.com</dc:creator>
  <cp:lastModifiedBy>Technology Services</cp:lastModifiedBy>
  <cp:revision>300</cp:revision>
  <dcterms:created xsi:type="dcterms:W3CDTF">2009-03-23T15:23:24Z</dcterms:created>
  <dcterms:modified xsi:type="dcterms:W3CDTF">2011-04-18T21:49:48Z</dcterms:modified>
</cp:coreProperties>
</file>